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4" r:id="rId3"/>
    <p:sldId id="314" r:id="rId4"/>
    <p:sldId id="326" r:id="rId5"/>
    <p:sldId id="316" r:id="rId6"/>
    <p:sldId id="257" r:id="rId7"/>
    <p:sldId id="304" r:id="rId8"/>
    <p:sldId id="303" r:id="rId9"/>
    <p:sldId id="323" r:id="rId10"/>
    <p:sldId id="306" r:id="rId11"/>
    <p:sldId id="307" r:id="rId12"/>
    <p:sldId id="310" r:id="rId13"/>
    <p:sldId id="309" r:id="rId14"/>
    <p:sldId id="308" r:id="rId15"/>
    <p:sldId id="262" r:id="rId16"/>
    <p:sldId id="311" r:id="rId17"/>
    <p:sldId id="317" r:id="rId18"/>
    <p:sldId id="324" r:id="rId19"/>
    <p:sldId id="321" r:id="rId20"/>
    <p:sldId id="318" r:id="rId21"/>
    <p:sldId id="322" r:id="rId22"/>
    <p:sldId id="275"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67" d="100"/>
          <a:sy n="67" d="100"/>
        </p:scale>
        <p:origin x="-14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76F1E-8430-4FD7-BD28-F440420DAF8C}" type="datetimeFigureOut">
              <a:rPr lang="zh-TW" altLang="en-US" smtClean="0"/>
              <a:t>2020/12/2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5A850-0415-4785-8635-657899C063F4}" type="slidenum">
              <a:rPr lang="zh-TW" altLang="en-US" smtClean="0"/>
              <a:t>‹#›</a:t>
            </a:fld>
            <a:endParaRPr lang="zh-TW" altLang="en-US"/>
          </a:p>
        </p:txBody>
      </p:sp>
    </p:spTree>
    <p:extLst>
      <p:ext uri="{BB962C8B-B14F-4D97-AF65-F5344CB8AC3E}">
        <p14:creationId xmlns:p14="http://schemas.microsoft.com/office/powerpoint/2010/main" val="80249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2020/12/2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2020/12/2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08520" y="2030983"/>
            <a:ext cx="8784976" cy="1470025"/>
          </a:xfrm>
        </p:spPr>
        <p:txBody>
          <a:bodyPr>
            <a:normAutofit/>
          </a:bodyPr>
          <a:lstStyle/>
          <a:p>
            <a:r>
              <a:rPr lang="zh-TW" altLang="en-US" dirty="0" smtClean="0">
                <a:latin typeface="華康康楷體W5" pitchFamily="65" charset="-120"/>
                <a:ea typeface="華康康楷體W5" pitchFamily="65" charset="-120"/>
              </a:rPr>
              <a:t> </a:t>
            </a:r>
            <a:r>
              <a:rPr lang="en-US" altLang="zh-TW" dirty="0" smtClean="0">
                <a:latin typeface="華康康楷體W5" pitchFamily="65" charset="-120"/>
                <a:ea typeface="華康康楷體W5" pitchFamily="65" charset="-120"/>
              </a:rPr>
              <a:t>110</a:t>
            </a:r>
            <a:r>
              <a:rPr lang="zh-TW" altLang="en-US" dirty="0" smtClean="0">
                <a:latin typeface="華康康楷體W5" pitchFamily="65" charset="-120"/>
                <a:ea typeface="華康康楷體W5" pitchFamily="65" charset="-120"/>
              </a:rPr>
              <a:t>學年</a:t>
            </a:r>
            <a:r>
              <a:rPr lang="zh-TW" altLang="en-US" dirty="0">
                <a:latin typeface="華康康楷體W5" pitchFamily="65" charset="-120"/>
                <a:ea typeface="華康康楷體W5" pitchFamily="65" charset="-120"/>
              </a:rPr>
              <a:t>度身心障礙</a:t>
            </a:r>
            <a:r>
              <a:rPr lang="zh-TW" altLang="en-US" dirty="0" smtClean="0">
                <a:latin typeface="華康康楷體W5" pitchFamily="65" charset="-120"/>
                <a:ea typeface="華康康楷體W5" pitchFamily="65" charset="-120"/>
              </a:rPr>
              <a:t>學生適性輔導</a:t>
            </a:r>
            <a:r>
              <a:rPr lang="zh-TW" altLang="en-US" dirty="0">
                <a:latin typeface="華康康楷體W5" pitchFamily="65" charset="-120"/>
                <a:ea typeface="華康康楷體W5" pitchFamily="65" charset="-120"/>
              </a:rPr>
              <a:t>安置規劃說明 </a:t>
            </a:r>
          </a:p>
        </p:txBody>
      </p:sp>
      <p:sp>
        <p:nvSpPr>
          <p:cNvPr id="3" name="副標題 2"/>
          <p:cNvSpPr>
            <a:spLocks noGrp="1"/>
          </p:cNvSpPr>
          <p:nvPr>
            <p:ph type="subTitle" idx="1"/>
          </p:nvPr>
        </p:nvSpPr>
        <p:spPr>
          <a:xfrm>
            <a:off x="1331640" y="4005064"/>
            <a:ext cx="3560440" cy="1752600"/>
          </a:xfrm>
        </p:spPr>
        <p:txBody>
          <a:bodyPr/>
          <a:lstStyle/>
          <a:p>
            <a:r>
              <a:rPr lang="zh-TW" altLang="en-US" dirty="0" smtClean="0">
                <a:ea typeface="華康康楷體W5"/>
              </a:rPr>
              <a:t>報告人：吳星宏</a:t>
            </a:r>
            <a:endParaRPr lang="zh-TW" altLang="en-US" dirty="0">
              <a:ea typeface="華康康楷體W5"/>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88640"/>
            <a:ext cx="4067944" cy="850106"/>
          </a:xfrm>
        </p:spPr>
        <p:txBody>
          <a:bodyPr>
            <a:noAutofit/>
          </a:bodyPr>
          <a:lstStyle/>
          <a:p>
            <a:r>
              <a:rPr lang="zh-TW" altLang="en-US" sz="2400" dirty="0" smtClean="0">
                <a:latin typeface="標楷體" panose="03000509000000000000" pitchFamily="65" charset="-120"/>
                <a:ea typeface="標楷體" panose="03000509000000000000" pitchFamily="65" charset="-120"/>
              </a:rPr>
              <a:t>規劃說明</a:t>
            </a:r>
            <a:r>
              <a:rPr lang="zh-TW" altLang="en-US"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自辦區跨區原則</a:t>
            </a:r>
            <a:endParaRPr lang="zh-TW" altLang="en-US" sz="2400" dirty="0">
              <a:latin typeface="標楷體" panose="03000509000000000000" pitchFamily="65" charset="-120"/>
              <a:ea typeface="標楷體" panose="03000509000000000000" pitchFamily="65" charset="-120"/>
            </a:endParaRPr>
          </a:p>
        </p:txBody>
      </p:sp>
      <p:sp>
        <p:nvSpPr>
          <p:cNvPr id="21" name="Oval 4"/>
          <p:cNvSpPr>
            <a:spLocks noChangeArrowheads="1"/>
          </p:cNvSpPr>
          <p:nvPr/>
        </p:nvSpPr>
        <p:spPr bwMode="auto">
          <a:xfrm>
            <a:off x="484789" y="2646845"/>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702528" y="4458499"/>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611560" y="3406877"/>
            <a:ext cx="1905089" cy="774260"/>
          </a:xfrm>
          <a:prstGeom prst="rect">
            <a:avLst/>
          </a:prstGeom>
          <a:noFill/>
        </p:spPr>
        <p:txBody>
          <a:bodyPr wrap="square" lIns="96210" tIns="48106" rIns="96210" bIns="48106" rtlCol="0" anchor="ctr">
            <a:spAutoFit/>
          </a:bodyPr>
          <a:lstStyle/>
          <a:p>
            <a:pPr algn="ctr"/>
            <a:r>
              <a:rPr lang="zh-TW" altLang="en-US" sz="4400" b="1" dirty="0">
                <a:solidFill>
                  <a:schemeClr val="bg1"/>
                </a:solidFill>
                <a:latin typeface="微软雅黑" panose="020B0503020204020204" pitchFamily="34" charset="-122"/>
                <a:ea typeface="華康康楷體W5"/>
              </a:rPr>
              <a:t>臺北市</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TextBox 18"/>
          <p:cNvSpPr txBox="1"/>
          <p:nvPr/>
        </p:nvSpPr>
        <p:spPr>
          <a:xfrm>
            <a:off x="2786254" y="1412776"/>
            <a:ext cx="6357746" cy="4418335"/>
          </a:xfrm>
          <a:prstGeom prst="rect">
            <a:avLst/>
          </a:prstGeom>
          <a:noFill/>
        </p:spPr>
        <p:txBody>
          <a:bodyPr wrap="square" lIns="96210" tIns="48106" rIns="96210" bIns="48106" rtlCol="0">
            <a:spAutoFit/>
          </a:bodyPr>
          <a:lstStyle/>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臺北市以該市</a:t>
            </a:r>
            <a:r>
              <a:rPr lang="zh-TW" altLang="en-US" sz="2400" dirty="0">
                <a:latin typeface="標楷體" panose="03000509000000000000" pitchFamily="65" charset="-120"/>
                <a:ea typeface="標楷體" panose="03000509000000000000" pitchFamily="65" charset="-120"/>
              </a:rPr>
              <a:t>國民中學畢業學生為主要安置對象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不限戶籍所在地</a:t>
            </a:r>
            <a:r>
              <a:rPr lang="en-US" altLang="zh-TW"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342900" indent="-342900">
              <a:lnSpc>
                <a:spcPct val="130000"/>
              </a:lnSpc>
              <a:buFont typeface="Wingdings" panose="05000000000000000000" pitchFamily="2" charset="2"/>
              <a:buChar char="u"/>
            </a:pPr>
            <a:r>
              <a:rPr lang="zh-TW" altLang="en-US" sz="2400" dirty="0">
                <a:latin typeface="標楷體" panose="03000509000000000000" pitchFamily="65" charset="-120"/>
                <a:ea typeface="標楷體" panose="03000509000000000000" pitchFamily="65" charset="-120"/>
              </a:rPr>
              <a:t>倘非就讀臺北市國中，以設籍臺北市並有居住事實者為安置對象。 </a:t>
            </a:r>
            <a:endParaRPr lang="en-US" altLang="zh-TW" sz="2400" dirty="0" smtClean="0">
              <a:latin typeface="標楷體" panose="03000509000000000000" pitchFamily="65" charset="-120"/>
              <a:ea typeface="標楷體" panose="03000509000000000000" pitchFamily="65" charset="-120"/>
            </a:endParaRPr>
          </a:p>
          <a:p>
            <a:pPr marL="342900" indent="-342900">
              <a:lnSpc>
                <a:spcPct val="130000"/>
              </a:lnSpc>
              <a:buFont typeface="Wingdings" panose="05000000000000000000" pitchFamily="2" charset="2"/>
              <a:buChar char="u"/>
            </a:pPr>
            <a:r>
              <a:rPr lang="zh-TW" altLang="en-US" sz="2400" dirty="0">
                <a:latin typeface="標楷體" panose="03000509000000000000" pitchFamily="65" charset="-120"/>
                <a:ea typeface="標楷體" panose="03000509000000000000" pitchFamily="65" charset="-120"/>
              </a:rPr>
              <a:t>有意願就讀臺北啟聰學校之聽覺障礙類學生及臺北啟明學校之視覺障礙</a:t>
            </a:r>
            <a:r>
              <a:rPr lang="zh-TW" altLang="en-US" sz="2400" dirty="0" smtClean="0">
                <a:latin typeface="標楷體" panose="03000509000000000000" pitchFamily="65" charset="-120"/>
                <a:ea typeface="標楷體" panose="03000509000000000000" pitchFamily="65" charset="-120"/>
              </a:rPr>
              <a:t>類學生</a:t>
            </a:r>
            <a:r>
              <a:rPr lang="zh-TW" altLang="en-US" sz="2400" dirty="0">
                <a:latin typeface="標楷體" panose="03000509000000000000" pitchFamily="65" charset="-120"/>
                <a:ea typeface="標楷體" panose="03000509000000000000" pitchFamily="65" charset="-120"/>
              </a:rPr>
              <a:t>，請分別依「臺北市立啟聰學校普通型及技術型高中招生簡章」及「</a:t>
            </a:r>
            <a:r>
              <a:rPr lang="zh-TW" altLang="en-US" sz="2400" dirty="0" smtClean="0">
                <a:latin typeface="標楷體" panose="03000509000000000000" pitchFamily="65" charset="-120"/>
                <a:ea typeface="標楷體" panose="03000509000000000000" pitchFamily="65" charset="-120"/>
              </a:rPr>
              <a:t>視覺</a:t>
            </a:r>
            <a:r>
              <a:rPr lang="zh-TW" altLang="en-US" sz="2400" dirty="0">
                <a:latin typeface="標楷體" panose="03000509000000000000" pitchFamily="65" charset="-120"/>
                <a:ea typeface="標楷體" panose="03000509000000000000" pitchFamily="65" charset="-120"/>
              </a:rPr>
              <a:t>障礙學生安置臺北市立啟明學校高中高職簡章」辦理。</a:t>
            </a:r>
            <a:endParaRPr lang="zh-CN"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22406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88640"/>
            <a:ext cx="4067944" cy="850106"/>
          </a:xfrm>
        </p:spPr>
        <p:txBody>
          <a:bodyPr>
            <a:normAutofit fontScale="90000"/>
          </a:bodyPr>
          <a:lstStyle/>
          <a:p>
            <a:r>
              <a:rPr lang="zh-TW" altLang="en-US" sz="3600" dirty="0" smtClean="0">
                <a:latin typeface="標楷體" panose="03000509000000000000" pitchFamily="65" charset="-120"/>
                <a:ea typeface="標楷體" panose="03000509000000000000" pitchFamily="65" charset="-120"/>
              </a:rPr>
              <a:t>前言</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自辦區跨區原則</a:t>
            </a:r>
            <a:endParaRPr lang="zh-TW" altLang="en-US" sz="3600" dirty="0">
              <a:latin typeface="標楷體" panose="03000509000000000000" pitchFamily="65" charset="-120"/>
              <a:ea typeface="標楷體" panose="03000509000000000000" pitchFamily="65" charset="-120"/>
            </a:endParaRPr>
          </a:p>
        </p:txBody>
      </p:sp>
      <p:sp>
        <p:nvSpPr>
          <p:cNvPr id="21" name="Oval 4"/>
          <p:cNvSpPr>
            <a:spLocks noChangeArrowheads="1"/>
          </p:cNvSpPr>
          <p:nvPr/>
        </p:nvSpPr>
        <p:spPr bwMode="auto">
          <a:xfrm>
            <a:off x="484789" y="2646845"/>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702528" y="4458499"/>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611560" y="3406877"/>
            <a:ext cx="1905089" cy="774260"/>
          </a:xfrm>
          <a:prstGeom prst="rect">
            <a:avLst/>
          </a:prstGeom>
          <a:noFill/>
        </p:spPr>
        <p:txBody>
          <a:bodyPr wrap="square" lIns="96210" tIns="48106" rIns="96210" bIns="48106" rtlCol="0" anchor="ctr">
            <a:spAutoFit/>
          </a:bodyPr>
          <a:lstStyle/>
          <a:p>
            <a:pPr algn="ctr"/>
            <a:r>
              <a:rPr lang="zh-TW" altLang="en-US" sz="4400" b="1" dirty="0">
                <a:solidFill>
                  <a:schemeClr val="bg1"/>
                </a:solidFill>
                <a:latin typeface="微软雅黑" panose="020B0503020204020204" pitchFamily="34" charset="-122"/>
                <a:ea typeface="華康康楷體W5"/>
              </a:rPr>
              <a:t>新北</a:t>
            </a:r>
            <a:r>
              <a:rPr lang="zh-TW" altLang="en-US" sz="4400" b="1" dirty="0" smtClean="0">
                <a:solidFill>
                  <a:schemeClr val="bg1"/>
                </a:solidFill>
                <a:latin typeface="微软雅黑" panose="020B0503020204020204" pitchFamily="34" charset="-122"/>
                <a:ea typeface="華康康楷體W5"/>
              </a:rPr>
              <a:t>市</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TextBox 18"/>
          <p:cNvSpPr txBox="1"/>
          <p:nvPr/>
        </p:nvSpPr>
        <p:spPr>
          <a:xfrm>
            <a:off x="2904919" y="2328279"/>
            <a:ext cx="6203585" cy="2977940"/>
          </a:xfrm>
          <a:prstGeom prst="rect">
            <a:avLst/>
          </a:prstGeom>
          <a:noFill/>
        </p:spPr>
        <p:txBody>
          <a:bodyPr wrap="square" lIns="96210" tIns="48106" rIns="96210" bIns="48106" rtlCol="0">
            <a:spAutoFit/>
          </a:bodyPr>
          <a:lstStyle/>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新</a:t>
            </a:r>
            <a:r>
              <a:rPr lang="zh-TW" altLang="en-US" sz="2400" dirty="0">
                <a:latin typeface="標楷體" panose="03000509000000000000" pitchFamily="65" charset="-120"/>
                <a:ea typeface="標楷體" panose="03000509000000000000" pitchFamily="65" charset="-120"/>
              </a:rPr>
              <a:t>北市同意他縣市學生區安置於該市轄內學校。 </a:t>
            </a:r>
          </a:p>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新</a:t>
            </a:r>
            <a:r>
              <a:rPr lang="zh-TW" altLang="en-US" sz="2400" dirty="0">
                <a:latin typeface="標楷體" panose="03000509000000000000" pitchFamily="65" charset="-120"/>
                <a:ea typeface="標楷體" panose="03000509000000000000" pitchFamily="65" charset="-120"/>
              </a:rPr>
              <a:t>北市協助安置身心障礙學生於國立臺灣師範大學附屬高級中學、國立</a:t>
            </a:r>
            <a:r>
              <a:rPr lang="zh-TW" altLang="en-US" sz="2400" dirty="0" smtClean="0">
                <a:latin typeface="標楷體" panose="03000509000000000000" pitchFamily="65" charset="-120"/>
                <a:ea typeface="標楷體" panose="03000509000000000000" pitchFamily="65" charset="-120"/>
              </a:rPr>
              <a:t>政治大學附屬</a:t>
            </a:r>
            <a:r>
              <a:rPr lang="zh-TW" altLang="en-US" sz="2400" dirty="0">
                <a:latin typeface="標楷體" panose="03000509000000000000" pitchFamily="65" charset="-120"/>
                <a:ea typeface="標楷體" panose="03000509000000000000" pitchFamily="65" charset="-120"/>
              </a:rPr>
              <a:t>高級中學及國立華僑高級中等</a:t>
            </a:r>
            <a:r>
              <a:rPr lang="zh-TW" altLang="en-US" sz="2400" dirty="0" smtClean="0">
                <a:latin typeface="標楷體" panose="03000509000000000000" pitchFamily="65" charset="-120"/>
                <a:ea typeface="標楷體" panose="03000509000000000000" pitchFamily="65" charset="-120"/>
              </a:rPr>
              <a:t>學校</a:t>
            </a:r>
            <a:r>
              <a:rPr lang="en-US" altLang="zh-TW" sz="2400" dirty="0" smtClean="0">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所</a:t>
            </a:r>
            <a:r>
              <a:rPr lang="zh-TW" altLang="en-US" sz="2400" dirty="0">
                <a:latin typeface="標楷體" panose="03000509000000000000" pitchFamily="65" charset="-120"/>
                <a:ea typeface="標楷體" panose="03000509000000000000" pitchFamily="65" charset="-120"/>
              </a:rPr>
              <a:t>國立學校</a:t>
            </a:r>
            <a:r>
              <a:rPr lang="zh-TW" altLang="en-US" sz="2400" dirty="0" smtClean="0">
                <a:latin typeface="標楷體" panose="03000509000000000000" pitchFamily="65" charset="-120"/>
                <a:ea typeface="標楷體" panose="03000509000000000000" pitchFamily="65" charset="-120"/>
              </a:rPr>
              <a:t>。</a:t>
            </a:r>
            <a:endParaRPr lang="zh-CN"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6084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88640"/>
            <a:ext cx="4067944" cy="850106"/>
          </a:xfrm>
        </p:spPr>
        <p:txBody>
          <a:bodyPr>
            <a:normAutofit fontScale="90000"/>
          </a:bodyPr>
          <a:lstStyle/>
          <a:p>
            <a:r>
              <a:rPr lang="zh-TW" altLang="en-US" sz="3600" dirty="0" smtClean="0">
                <a:latin typeface="標楷體" panose="03000509000000000000" pitchFamily="65" charset="-120"/>
                <a:ea typeface="標楷體" panose="03000509000000000000" pitchFamily="65" charset="-120"/>
              </a:rPr>
              <a:t>前言</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自辦區跨區原則</a:t>
            </a:r>
            <a:endParaRPr lang="zh-TW" altLang="en-US" sz="3600" dirty="0">
              <a:latin typeface="標楷體" panose="03000509000000000000" pitchFamily="65" charset="-120"/>
              <a:ea typeface="標楷體" panose="03000509000000000000" pitchFamily="65" charset="-120"/>
            </a:endParaRPr>
          </a:p>
        </p:txBody>
      </p:sp>
      <p:sp>
        <p:nvSpPr>
          <p:cNvPr id="21" name="Oval 4"/>
          <p:cNvSpPr>
            <a:spLocks noChangeArrowheads="1"/>
          </p:cNvSpPr>
          <p:nvPr/>
        </p:nvSpPr>
        <p:spPr bwMode="auto">
          <a:xfrm>
            <a:off x="484789" y="2646845"/>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702528" y="4458499"/>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611560" y="3406877"/>
            <a:ext cx="1905089" cy="774260"/>
          </a:xfrm>
          <a:prstGeom prst="rect">
            <a:avLst/>
          </a:prstGeom>
          <a:noFill/>
        </p:spPr>
        <p:txBody>
          <a:bodyPr wrap="square" lIns="96210" tIns="48106" rIns="96210" bIns="48106" rtlCol="0" anchor="ctr">
            <a:spAutoFit/>
          </a:bodyPr>
          <a:lstStyle/>
          <a:p>
            <a:pPr algn="ctr"/>
            <a:r>
              <a:rPr lang="zh-TW" altLang="en-US" sz="4400" b="1" dirty="0" smtClean="0">
                <a:solidFill>
                  <a:schemeClr val="bg1"/>
                </a:solidFill>
                <a:latin typeface="微软雅黑" panose="020B0503020204020204" pitchFamily="34" charset="-122"/>
                <a:ea typeface="華康康楷體W5"/>
              </a:rPr>
              <a:t>桃園市</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TextBox 18"/>
          <p:cNvSpPr txBox="1"/>
          <p:nvPr/>
        </p:nvSpPr>
        <p:spPr>
          <a:xfrm>
            <a:off x="2799078" y="2587375"/>
            <a:ext cx="6344922" cy="2497809"/>
          </a:xfrm>
          <a:prstGeom prst="rect">
            <a:avLst/>
          </a:prstGeom>
          <a:noFill/>
        </p:spPr>
        <p:txBody>
          <a:bodyPr wrap="square" lIns="96210" tIns="48106" rIns="96210" bIns="48106" rtlCol="0">
            <a:spAutoFit/>
          </a:bodyPr>
          <a:lstStyle/>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桃園市</a:t>
            </a:r>
            <a:r>
              <a:rPr lang="zh-TW" altLang="en-US" sz="2400" dirty="0">
                <a:latin typeface="標楷體" panose="03000509000000000000" pitchFamily="65" charset="-120"/>
                <a:ea typeface="標楷體" panose="03000509000000000000" pitchFamily="65" charset="-120"/>
              </a:rPr>
              <a:t>同意他縣市學生區安置於該市轄內學校。 </a:t>
            </a:r>
          </a:p>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桃園市</a:t>
            </a:r>
            <a:r>
              <a:rPr lang="zh-TW" altLang="en-US" sz="2400" dirty="0">
                <a:latin typeface="標楷體" panose="03000509000000000000" pitchFamily="65" charset="-120"/>
                <a:ea typeface="標楷體" panose="03000509000000000000" pitchFamily="65" charset="-120"/>
              </a:rPr>
              <a:t>協助安置身心障礙學生於國立臺北科技大學附屬桃園農工高級</a:t>
            </a:r>
            <a:r>
              <a:rPr lang="zh-TW" altLang="en-US" sz="2400" dirty="0" smtClean="0">
                <a:latin typeface="標楷體" panose="03000509000000000000" pitchFamily="65" charset="-120"/>
                <a:ea typeface="標楷體" panose="03000509000000000000" pitchFamily="65" charset="-120"/>
              </a:rPr>
              <a:t>中等學校</a:t>
            </a:r>
            <a:r>
              <a:rPr lang="zh-TW" altLang="en-US" sz="2400" dirty="0">
                <a:latin typeface="標楷體" panose="03000509000000000000" pitchFamily="65" charset="-120"/>
                <a:ea typeface="標楷體" panose="03000509000000000000" pitchFamily="65" charset="-120"/>
              </a:rPr>
              <a:t>及國立中央大學附屬中壢高級中學 </a:t>
            </a:r>
            <a:r>
              <a:rPr lang="en-US" altLang="zh-TW" sz="2400" dirty="0">
                <a:latin typeface="標楷體" panose="03000509000000000000" pitchFamily="65" charset="-120"/>
                <a:ea typeface="標楷體" panose="03000509000000000000" pitchFamily="65" charset="-120"/>
              </a:rPr>
              <a:t>2 </a:t>
            </a:r>
            <a:r>
              <a:rPr lang="zh-TW" altLang="en-US" sz="2400" dirty="0">
                <a:latin typeface="標楷體" panose="03000509000000000000" pitchFamily="65" charset="-120"/>
                <a:ea typeface="標楷體" panose="03000509000000000000" pitchFamily="65" charset="-120"/>
              </a:rPr>
              <a:t>所國立學校。</a:t>
            </a:r>
            <a:endParaRPr lang="zh-CN"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60842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88640"/>
            <a:ext cx="4067944" cy="850106"/>
          </a:xfrm>
        </p:spPr>
        <p:txBody>
          <a:bodyPr>
            <a:normAutofit fontScale="90000"/>
          </a:bodyPr>
          <a:lstStyle/>
          <a:p>
            <a:r>
              <a:rPr lang="zh-TW" altLang="en-US" sz="3600" dirty="0" smtClean="0">
                <a:latin typeface="標楷體" panose="03000509000000000000" pitchFamily="65" charset="-120"/>
                <a:ea typeface="標楷體" panose="03000509000000000000" pitchFamily="65" charset="-120"/>
              </a:rPr>
              <a:t>前言</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自辦區跨區原則</a:t>
            </a:r>
            <a:endParaRPr lang="zh-TW" altLang="en-US" sz="3600" dirty="0">
              <a:latin typeface="標楷體" panose="03000509000000000000" pitchFamily="65" charset="-120"/>
              <a:ea typeface="標楷體" panose="03000509000000000000" pitchFamily="65" charset="-120"/>
            </a:endParaRPr>
          </a:p>
        </p:txBody>
      </p:sp>
      <p:sp>
        <p:nvSpPr>
          <p:cNvPr id="21" name="Oval 4"/>
          <p:cNvSpPr>
            <a:spLocks noChangeArrowheads="1"/>
          </p:cNvSpPr>
          <p:nvPr/>
        </p:nvSpPr>
        <p:spPr bwMode="auto">
          <a:xfrm>
            <a:off x="484789" y="2646845"/>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702528" y="4458499"/>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611560" y="3406877"/>
            <a:ext cx="1905089" cy="774260"/>
          </a:xfrm>
          <a:prstGeom prst="rect">
            <a:avLst/>
          </a:prstGeom>
          <a:noFill/>
        </p:spPr>
        <p:txBody>
          <a:bodyPr wrap="square" lIns="96210" tIns="48106" rIns="96210" bIns="48106" rtlCol="0" anchor="ctr">
            <a:spAutoFit/>
          </a:bodyPr>
          <a:lstStyle/>
          <a:p>
            <a:pPr algn="ctr"/>
            <a:r>
              <a:rPr lang="zh-TW" altLang="en-US" sz="4400" b="1" dirty="0">
                <a:solidFill>
                  <a:schemeClr val="bg1"/>
                </a:solidFill>
                <a:latin typeface="微软雅黑" panose="020B0503020204020204" pitchFamily="34" charset="-122"/>
                <a:ea typeface="華康康楷體W5"/>
              </a:rPr>
              <a:t>臺中</a:t>
            </a:r>
            <a:r>
              <a:rPr lang="zh-TW" altLang="en-US" sz="4400" b="1" dirty="0" smtClean="0">
                <a:solidFill>
                  <a:schemeClr val="bg1"/>
                </a:solidFill>
                <a:latin typeface="微软雅黑" panose="020B0503020204020204" pitchFamily="34" charset="-122"/>
                <a:ea typeface="華康康楷體W5"/>
              </a:rPr>
              <a:t>市</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TextBox 18"/>
          <p:cNvSpPr txBox="1"/>
          <p:nvPr/>
        </p:nvSpPr>
        <p:spPr>
          <a:xfrm>
            <a:off x="2786254" y="1584839"/>
            <a:ext cx="6322250" cy="4418335"/>
          </a:xfrm>
          <a:prstGeom prst="rect">
            <a:avLst/>
          </a:prstGeom>
          <a:noFill/>
        </p:spPr>
        <p:txBody>
          <a:bodyPr wrap="square" lIns="96210" tIns="48106" rIns="96210" bIns="48106" rtlCol="0">
            <a:spAutoFit/>
          </a:bodyPr>
          <a:lstStyle/>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臺</a:t>
            </a:r>
            <a:r>
              <a:rPr lang="zh-TW" altLang="en-US" sz="2400" dirty="0">
                <a:latin typeface="標楷體" panose="03000509000000000000" pitchFamily="65" charset="-120"/>
                <a:ea typeface="標楷體" panose="03000509000000000000" pitchFamily="65" charset="-120"/>
              </a:rPr>
              <a:t>中市國中畢業或具同等學力，且設籍臺中市並有居住事實者，優先安置。 </a:t>
            </a:r>
          </a:p>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報名</a:t>
            </a:r>
            <a:r>
              <a:rPr lang="zh-TW" altLang="en-US" sz="2400" dirty="0">
                <a:latin typeface="標楷體" panose="03000509000000000000" pitchFamily="65" charset="-120"/>
                <a:ea typeface="標楷體" panose="03000509000000000000" pitchFamily="65" charset="-120"/>
              </a:rPr>
              <a:t>臺中市立啟聰學校之聽覺障礙類學生及臺中市立啟明學校之視覺</a:t>
            </a:r>
            <a:r>
              <a:rPr lang="zh-TW" altLang="en-US" sz="2400" dirty="0" smtClean="0">
                <a:latin typeface="標楷體" panose="03000509000000000000" pitchFamily="65" charset="-120"/>
                <a:ea typeface="標楷體" panose="03000509000000000000" pitchFamily="65" charset="-120"/>
              </a:rPr>
              <a:t>障礙類學生不在</a:t>
            </a:r>
            <a:r>
              <a:rPr lang="zh-TW" altLang="en-US" sz="2400" dirty="0">
                <a:latin typeface="標楷體" panose="03000509000000000000" pitchFamily="65" charset="-120"/>
                <a:ea typeface="標楷體" panose="03000509000000000000" pitchFamily="65" charset="-120"/>
              </a:rPr>
              <a:t>前述限制。 </a:t>
            </a:r>
          </a:p>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臺</a:t>
            </a:r>
            <a:r>
              <a:rPr lang="zh-TW" altLang="en-US" sz="2400" dirty="0">
                <a:latin typeface="標楷體" panose="03000509000000000000" pitchFamily="65" charset="-120"/>
                <a:ea typeface="標楷體" panose="03000509000000000000" pitchFamily="65" charset="-120"/>
              </a:rPr>
              <a:t>中市協助安置身心障礙學生於國立中興大學附屬高級中學、國立中興</a:t>
            </a:r>
            <a:r>
              <a:rPr lang="zh-TW" altLang="en-US" sz="2400" dirty="0" smtClean="0">
                <a:latin typeface="標楷體" panose="03000509000000000000" pitchFamily="65" charset="-120"/>
                <a:ea typeface="標楷體" panose="03000509000000000000" pitchFamily="65" charset="-120"/>
              </a:rPr>
              <a:t>大學附屬</a:t>
            </a:r>
            <a:r>
              <a:rPr lang="zh-TW" altLang="en-US" sz="2400" dirty="0">
                <a:latin typeface="標楷體" panose="03000509000000000000" pitchFamily="65" charset="-120"/>
                <a:ea typeface="標楷體" panose="03000509000000000000" pitchFamily="65" charset="-120"/>
              </a:rPr>
              <a:t>臺中高級農業職業學校及國立中科實驗高級中學 </a:t>
            </a:r>
            <a:r>
              <a:rPr lang="en-US" altLang="zh-TW" sz="2400" dirty="0">
                <a:latin typeface="標楷體" panose="03000509000000000000" pitchFamily="65" charset="-120"/>
                <a:ea typeface="標楷體" panose="03000509000000000000" pitchFamily="65" charset="-120"/>
              </a:rPr>
              <a:t>3 </a:t>
            </a:r>
            <a:r>
              <a:rPr lang="zh-TW" altLang="en-US" sz="2400" dirty="0">
                <a:latin typeface="標楷體" panose="03000509000000000000" pitchFamily="65" charset="-120"/>
                <a:ea typeface="標楷體" panose="03000509000000000000" pitchFamily="65" charset="-120"/>
              </a:rPr>
              <a:t>所國立學校</a:t>
            </a:r>
            <a:r>
              <a:rPr lang="zh-TW" altLang="en-US" sz="2400" dirty="0" smtClean="0">
                <a:latin typeface="標楷體" panose="03000509000000000000" pitchFamily="65" charset="-120"/>
                <a:ea typeface="標楷體" panose="03000509000000000000" pitchFamily="65" charset="-120"/>
              </a:rPr>
              <a:t>。</a:t>
            </a:r>
            <a:endParaRPr lang="zh-CN"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60842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88640"/>
            <a:ext cx="4067944" cy="850106"/>
          </a:xfrm>
        </p:spPr>
        <p:txBody>
          <a:bodyPr>
            <a:normAutofit fontScale="90000"/>
          </a:bodyPr>
          <a:lstStyle/>
          <a:p>
            <a:r>
              <a:rPr lang="zh-TW" altLang="en-US" sz="3600" dirty="0" smtClean="0">
                <a:latin typeface="標楷體" panose="03000509000000000000" pitchFamily="65" charset="-120"/>
                <a:ea typeface="標楷體" panose="03000509000000000000" pitchFamily="65" charset="-120"/>
              </a:rPr>
              <a:t>前言</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自辦區跨區原則</a:t>
            </a:r>
            <a:endParaRPr lang="zh-TW" altLang="en-US" sz="3600" dirty="0">
              <a:latin typeface="標楷體" panose="03000509000000000000" pitchFamily="65" charset="-120"/>
              <a:ea typeface="標楷體" panose="03000509000000000000" pitchFamily="65" charset="-120"/>
            </a:endParaRPr>
          </a:p>
        </p:txBody>
      </p:sp>
      <p:sp>
        <p:nvSpPr>
          <p:cNvPr id="21" name="Oval 4"/>
          <p:cNvSpPr>
            <a:spLocks noChangeArrowheads="1"/>
          </p:cNvSpPr>
          <p:nvPr/>
        </p:nvSpPr>
        <p:spPr bwMode="auto">
          <a:xfrm>
            <a:off x="484789" y="2646845"/>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702528" y="4458499"/>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611560" y="3406877"/>
            <a:ext cx="1905089" cy="774260"/>
          </a:xfrm>
          <a:prstGeom prst="rect">
            <a:avLst/>
          </a:prstGeom>
          <a:noFill/>
        </p:spPr>
        <p:txBody>
          <a:bodyPr wrap="square" lIns="96210" tIns="48106" rIns="96210" bIns="48106" rtlCol="0" anchor="ctr">
            <a:spAutoFit/>
          </a:bodyPr>
          <a:lstStyle/>
          <a:p>
            <a:pPr algn="ctr"/>
            <a:r>
              <a:rPr lang="zh-TW" altLang="en-US" sz="4400" b="1" dirty="0">
                <a:solidFill>
                  <a:schemeClr val="bg1"/>
                </a:solidFill>
                <a:latin typeface="微软雅黑" panose="020B0503020204020204" pitchFamily="34" charset="-122"/>
                <a:ea typeface="華康康楷體W5"/>
              </a:rPr>
              <a:t>高雄</a:t>
            </a:r>
            <a:r>
              <a:rPr lang="zh-TW" altLang="en-US" sz="4400" b="1" dirty="0" smtClean="0">
                <a:solidFill>
                  <a:schemeClr val="bg1"/>
                </a:solidFill>
                <a:latin typeface="微软雅黑" panose="020B0503020204020204" pitchFamily="34" charset="-122"/>
                <a:ea typeface="華康康楷體W5"/>
              </a:rPr>
              <a:t>市</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TextBox 18"/>
          <p:cNvSpPr txBox="1"/>
          <p:nvPr/>
        </p:nvSpPr>
        <p:spPr>
          <a:xfrm>
            <a:off x="2760903" y="2305036"/>
            <a:ext cx="6383097" cy="2977940"/>
          </a:xfrm>
          <a:prstGeom prst="rect">
            <a:avLst/>
          </a:prstGeom>
          <a:noFill/>
        </p:spPr>
        <p:txBody>
          <a:bodyPr wrap="square" lIns="96210" tIns="48106" rIns="96210" bIns="48106" rtlCol="0">
            <a:spAutoFit/>
          </a:bodyPr>
          <a:lstStyle/>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高雄市</a:t>
            </a:r>
            <a:r>
              <a:rPr lang="zh-TW" altLang="en-US" sz="2400" dirty="0">
                <a:latin typeface="標楷體" panose="03000509000000000000" pitchFamily="65" charset="-120"/>
                <a:ea typeface="標楷體" panose="03000509000000000000" pitchFamily="65" charset="-120"/>
              </a:rPr>
              <a:t>同意他縣市學生區安置於該市轄內學校。 </a:t>
            </a:r>
          </a:p>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非</a:t>
            </a:r>
            <a:r>
              <a:rPr lang="zh-TW" altLang="en-US" sz="2400" dirty="0">
                <a:latin typeface="標楷體" panose="03000509000000000000" pitchFamily="65" charset="-120"/>
                <a:ea typeface="標楷體" panose="03000509000000000000" pitchFamily="65" charset="-120"/>
              </a:rPr>
              <a:t>該市轄內國中視覺障礙類學生及聽覺障礙類學生得報名高雄市立楠梓</a:t>
            </a:r>
            <a:r>
              <a:rPr lang="zh-TW" altLang="en-US" sz="2400" dirty="0" smtClean="0">
                <a:latin typeface="標楷體" panose="03000509000000000000" pitchFamily="65" charset="-120"/>
                <a:ea typeface="標楷體" panose="03000509000000000000" pitchFamily="65" charset="-120"/>
              </a:rPr>
              <a:t>特殊</a:t>
            </a:r>
            <a:r>
              <a:rPr lang="zh-TW" altLang="en-US" sz="2400" dirty="0">
                <a:latin typeface="標楷體" panose="03000509000000000000" pitchFamily="65" charset="-120"/>
                <a:ea typeface="標楷體" panose="03000509000000000000" pitchFamily="65" charset="-120"/>
              </a:rPr>
              <a:t>學校。 </a:t>
            </a:r>
          </a:p>
          <a:p>
            <a:pPr marL="342900" indent="-342900">
              <a:lnSpc>
                <a:spcPct val="130000"/>
              </a:lnSpc>
              <a:buFont typeface="Wingdings" panose="05000000000000000000" pitchFamily="2" charset="2"/>
              <a:buChar char="u"/>
            </a:pPr>
            <a:r>
              <a:rPr lang="zh-TW" altLang="en-US" sz="2400" dirty="0" smtClean="0">
                <a:latin typeface="標楷體" panose="03000509000000000000" pitchFamily="65" charset="-120"/>
                <a:ea typeface="標楷體" panose="03000509000000000000" pitchFamily="65" charset="-120"/>
              </a:rPr>
              <a:t>高雄市</a:t>
            </a:r>
            <a:r>
              <a:rPr lang="zh-TW" altLang="en-US" sz="2400" dirty="0">
                <a:latin typeface="標楷體" panose="03000509000000000000" pitchFamily="65" charset="-120"/>
                <a:ea typeface="標楷體" panose="03000509000000000000" pitchFamily="65" charset="-120"/>
              </a:rPr>
              <a:t>協助安置身心障礙學生於高雄市轄內教育部主管之國、私立高級</a:t>
            </a:r>
            <a:r>
              <a:rPr lang="zh-TW" altLang="en-US" sz="2400" dirty="0" smtClean="0">
                <a:latin typeface="標楷體" panose="03000509000000000000" pitchFamily="65" charset="-120"/>
                <a:ea typeface="標楷體" panose="03000509000000000000" pitchFamily="65" charset="-120"/>
              </a:rPr>
              <a:t>中等學校</a:t>
            </a:r>
            <a:r>
              <a:rPr lang="zh-TW" altLang="en-US" sz="2400" dirty="0">
                <a:latin typeface="標楷體" panose="03000509000000000000" pitchFamily="65" charset="-120"/>
                <a:ea typeface="標楷體" panose="03000509000000000000" pitchFamily="65" charset="-120"/>
              </a:rPr>
              <a:t>。 </a:t>
            </a:r>
            <a:endParaRPr lang="zh-CN"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60842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88640"/>
            <a:ext cx="4067944" cy="850106"/>
          </a:xfrm>
        </p:spPr>
        <p:txBody>
          <a:bodyPr>
            <a:normAutofit fontScale="90000"/>
          </a:bodyPr>
          <a:lstStyle/>
          <a:p>
            <a:r>
              <a:rPr lang="zh-TW" altLang="en-US" sz="3600" dirty="0" smtClean="0">
                <a:latin typeface="華康康楷體W5" pitchFamily="65" charset="-120"/>
                <a:ea typeface="華康康楷體W5" pitchFamily="65" charset="-120"/>
              </a:rPr>
              <a:t>規劃說明</a:t>
            </a:r>
            <a:r>
              <a:rPr lang="en-US" altLang="zh-TW" sz="3600" dirty="0" smtClean="0">
                <a:latin typeface="華康康楷體W5" pitchFamily="65" charset="-120"/>
                <a:ea typeface="華康康楷體W5" pitchFamily="65" charset="-120"/>
              </a:rPr>
              <a:t>-</a:t>
            </a:r>
            <a:r>
              <a:rPr lang="zh-TW" altLang="en-US" sz="3600" dirty="0" smtClean="0">
                <a:latin typeface="華康康楷體W5" pitchFamily="65" charset="-120"/>
                <a:ea typeface="華康康楷體W5" pitchFamily="65" charset="-120"/>
              </a:rPr>
              <a:t>志願試探前</a:t>
            </a:r>
            <a:endParaRPr lang="zh-TW" altLang="en-US" sz="3600" dirty="0">
              <a:latin typeface="華康康楷體W5" pitchFamily="65" charset="-120"/>
              <a:ea typeface="華康康楷體W5" pitchFamily="65" charset="-120"/>
            </a:endParaRPr>
          </a:p>
        </p:txBody>
      </p:sp>
      <p:sp>
        <p:nvSpPr>
          <p:cNvPr id="4" name="文字方塊 3"/>
          <p:cNvSpPr txBox="1"/>
          <p:nvPr/>
        </p:nvSpPr>
        <p:spPr>
          <a:xfrm>
            <a:off x="323528" y="1700803"/>
            <a:ext cx="8784976" cy="3816429"/>
          </a:xfrm>
          <a:prstGeom prst="rect">
            <a:avLst/>
          </a:prstGeom>
          <a:noFill/>
        </p:spPr>
        <p:txBody>
          <a:bodyPr wrap="square" rtlCol="0">
            <a:spAutoFit/>
          </a:bodyPr>
          <a:lstStyle/>
          <a:p>
            <a:r>
              <a:rPr lang="zh-TW" altLang="en-US" sz="3200" dirty="0" smtClean="0">
                <a:ea typeface="華康康楷體W5"/>
              </a:rPr>
              <a:t>邀請自辦區</a:t>
            </a:r>
            <a:r>
              <a:rPr lang="zh-TW" altLang="en-US" sz="3200" dirty="0">
                <a:ea typeface="華康康楷體W5"/>
              </a:rPr>
              <a:t>感官類專門安置</a:t>
            </a:r>
            <a:r>
              <a:rPr lang="zh-TW" altLang="en-US" sz="3200" dirty="0" smtClean="0">
                <a:ea typeface="華康康楷體W5"/>
              </a:rPr>
              <a:t>學校於聯合辦理區宣導說明會上進行簡報：</a:t>
            </a:r>
            <a:endParaRPr lang="en-US" altLang="zh-TW" sz="3200" dirty="0" smtClean="0">
              <a:ea typeface="華康康楷體W5"/>
            </a:endParaRPr>
          </a:p>
          <a:p>
            <a:pPr marL="457200" indent="-457200">
              <a:buFont typeface="Wingdings" panose="05000000000000000000" pitchFamily="2" charset="2"/>
              <a:buChar char="Ø"/>
            </a:pPr>
            <a:r>
              <a:rPr lang="zh-TW" altLang="en-US" sz="3200" dirty="0" smtClean="0">
                <a:ea typeface="華康康楷體W5"/>
              </a:rPr>
              <a:t>臺北市</a:t>
            </a:r>
            <a:r>
              <a:rPr lang="zh-TW" altLang="en-US" sz="3200" dirty="0">
                <a:ea typeface="華康康楷體W5"/>
              </a:rPr>
              <a:t>立</a:t>
            </a:r>
            <a:r>
              <a:rPr lang="zh-TW" altLang="en-US" sz="3200" dirty="0" smtClean="0">
                <a:ea typeface="華康康楷體W5"/>
              </a:rPr>
              <a:t>啟明學校</a:t>
            </a:r>
            <a:endParaRPr lang="en-US" altLang="zh-TW" sz="3200" dirty="0" smtClean="0">
              <a:ea typeface="華康康楷體W5"/>
            </a:endParaRPr>
          </a:p>
          <a:p>
            <a:pPr marL="457200" indent="-457200">
              <a:buFont typeface="Wingdings" panose="05000000000000000000" pitchFamily="2" charset="2"/>
              <a:buChar char="Ø"/>
            </a:pPr>
            <a:r>
              <a:rPr lang="zh-TW" altLang="en-US" sz="3200" dirty="0" smtClean="0">
                <a:ea typeface="華康康楷體W5"/>
              </a:rPr>
              <a:t>臺北市</a:t>
            </a:r>
            <a:r>
              <a:rPr lang="zh-TW" altLang="en-US" sz="3200" dirty="0">
                <a:ea typeface="華康康楷體W5"/>
              </a:rPr>
              <a:t>立</a:t>
            </a:r>
            <a:r>
              <a:rPr lang="zh-TW" altLang="en-US" sz="3200" dirty="0" smtClean="0">
                <a:ea typeface="華康康楷體W5"/>
              </a:rPr>
              <a:t>啟聰學校</a:t>
            </a:r>
            <a:endParaRPr lang="en-US" altLang="zh-TW" sz="3200" dirty="0" smtClean="0">
              <a:ea typeface="華康康楷體W5"/>
            </a:endParaRPr>
          </a:p>
          <a:p>
            <a:pPr marL="457200" indent="-457200">
              <a:buFont typeface="Wingdings" panose="05000000000000000000" pitchFamily="2" charset="2"/>
              <a:buChar char="Ø"/>
            </a:pPr>
            <a:r>
              <a:rPr lang="zh-TW" altLang="en-US" sz="3200" dirty="0" smtClean="0">
                <a:ea typeface="華康康楷體W5"/>
              </a:rPr>
              <a:t>臺</a:t>
            </a:r>
            <a:r>
              <a:rPr lang="zh-TW" altLang="en-US" sz="3200" dirty="0">
                <a:ea typeface="華康康楷體W5"/>
              </a:rPr>
              <a:t>中市立</a:t>
            </a:r>
            <a:r>
              <a:rPr lang="zh-TW" altLang="en-US" sz="3200" dirty="0" smtClean="0">
                <a:ea typeface="華康康楷體W5"/>
              </a:rPr>
              <a:t>啟明學校</a:t>
            </a:r>
            <a:endParaRPr lang="en-US" altLang="zh-TW" sz="3200" dirty="0" smtClean="0">
              <a:ea typeface="華康康楷體W5"/>
            </a:endParaRPr>
          </a:p>
          <a:p>
            <a:pPr marL="457200" indent="-457200">
              <a:buFont typeface="Wingdings" panose="05000000000000000000" pitchFamily="2" charset="2"/>
              <a:buChar char="Ø"/>
            </a:pPr>
            <a:r>
              <a:rPr lang="zh-TW" altLang="en-US" sz="3200" dirty="0" smtClean="0">
                <a:ea typeface="華康康楷體W5"/>
              </a:rPr>
              <a:t>臺</a:t>
            </a:r>
            <a:r>
              <a:rPr lang="zh-TW" altLang="en-US" sz="3200" dirty="0">
                <a:ea typeface="華康康楷體W5"/>
              </a:rPr>
              <a:t>中市立</a:t>
            </a:r>
            <a:r>
              <a:rPr lang="zh-TW" altLang="en-US" sz="3200" dirty="0" smtClean="0">
                <a:ea typeface="華康康楷體W5"/>
              </a:rPr>
              <a:t>啟聰學校</a:t>
            </a:r>
            <a:endParaRPr lang="en-US" altLang="zh-TW" sz="3200" dirty="0" smtClean="0">
              <a:ea typeface="華康康楷體W5"/>
            </a:endParaRPr>
          </a:p>
          <a:p>
            <a:pPr marL="457200" indent="-457200">
              <a:buFont typeface="Wingdings" panose="05000000000000000000" pitchFamily="2" charset="2"/>
              <a:buChar char="Ø"/>
            </a:pPr>
            <a:r>
              <a:rPr lang="zh-TW" altLang="en-US" sz="3200" dirty="0" smtClean="0">
                <a:ea typeface="華康康楷體W5"/>
              </a:rPr>
              <a:t>高雄市立</a:t>
            </a:r>
            <a:r>
              <a:rPr lang="zh-TW" altLang="en-US" sz="3200" dirty="0">
                <a:ea typeface="華康康楷體W5"/>
              </a:rPr>
              <a:t>楠梓特殊學校</a:t>
            </a:r>
            <a:endParaRPr lang="en-US" altLang="zh-TW" sz="3200" dirty="0" smtClean="0">
              <a:ea typeface="華康康楷體W5"/>
            </a:endParaRPr>
          </a:p>
          <a:p>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2040" y="188640"/>
            <a:ext cx="4139952" cy="850106"/>
          </a:xfrm>
        </p:spPr>
        <p:txBody>
          <a:bodyPr>
            <a:normAutofit fontScale="90000"/>
          </a:bodyPr>
          <a:lstStyle/>
          <a:p>
            <a:r>
              <a:rPr lang="zh-TW" altLang="en-US" sz="3600" dirty="0" smtClean="0">
                <a:latin typeface="華康康楷體W5" pitchFamily="65" charset="-120"/>
                <a:ea typeface="華康康楷體W5" pitchFamily="65" charset="-120"/>
              </a:rPr>
              <a:t>規劃說明</a:t>
            </a:r>
            <a:r>
              <a:rPr lang="en-US" altLang="zh-TW" sz="3600" dirty="0" smtClean="0">
                <a:latin typeface="華康康楷體W5" pitchFamily="65" charset="-120"/>
                <a:ea typeface="華康康楷體W5" pitchFamily="65" charset="-120"/>
              </a:rPr>
              <a:t>-</a:t>
            </a:r>
            <a:r>
              <a:rPr lang="zh-TW" altLang="en-US" sz="3600" dirty="0" smtClean="0">
                <a:latin typeface="華康康楷體W5" pitchFamily="65" charset="-120"/>
                <a:ea typeface="華康康楷體W5" pitchFamily="65" charset="-120"/>
              </a:rPr>
              <a:t>志願試探前</a:t>
            </a:r>
            <a:endParaRPr lang="zh-TW" altLang="en-US" sz="3600" dirty="0">
              <a:latin typeface="華康康楷體W5" pitchFamily="65" charset="-120"/>
              <a:ea typeface="華康康楷體W5" pitchFamily="65" charset="-120"/>
            </a:endParaRPr>
          </a:p>
        </p:txBody>
      </p:sp>
      <p:sp>
        <p:nvSpPr>
          <p:cNvPr id="4" name="文字方塊 3"/>
          <p:cNvSpPr txBox="1"/>
          <p:nvPr/>
        </p:nvSpPr>
        <p:spPr>
          <a:xfrm>
            <a:off x="251520" y="1700802"/>
            <a:ext cx="8533456" cy="3539430"/>
          </a:xfrm>
          <a:prstGeom prst="rect">
            <a:avLst/>
          </a:prstGeom>
          <a:noFill/>
        </p:spPr>
        <p:txBody>
          <a:bodyPr wrap="square" rtlCol="0">
            <a:spAutoFit/>
          </a:bodyPr>
          <a:lstStyle/>
          <a:p>
            <a:pPr marL="457200" indent="-457200" algn="just">
              <a:buFont typeface="Wingdings" panose="05000000000000000000" pitchFamily="2" charset="2"/>
              <a:buChar char="Ø"/>
            </a:pPr>
            <a:r>
              <a:rPr lang="zh-TW" altLang="en-US" sz="3200" dirty="0" smtClean="0">
                <a:ea typeface="華康康楷體W5"/>
              </a:rPr>
              <a:t>總召學校作業：於</a:t>
            </a:r>
            <a:r>
              <a:rPr lang="en-US" altLang="zh-TW" sz="3200" dirty="0" smtClean="0">
                <a:ea typeface="華康康楷體W5"/>
              </a:rPr>
              <a:t>110</a:t>
            </a:r>
            <a:r>
              <a:rPr lang="zh-TW" altLang="en-US" sz="3200" dirty="0" smtClean="0">
                <a:ea typeface="華康康楷體W5"/>
              </a:rPr>
              <a:t>學年度身心障礙學生適性輔導安置宣導說明會後，彙整相關資訊函轉各</a:t>
            </a:r>
            <a:r>
              <a:rPr lang="zh-TW" altLang="en-US" sz="3200" dirty="0">
                <a:ea typeface="華康康楷體W5"/>
              </a:rPr>
              <a:t>縣市</a:t>
            </a:r>
            <a:r>
              <a:rPr lang="zh-TW" altLang="en-US" sz="3200" dirty="0" smtClean="0">
                <a:ea typeface="華康康楷體W5"/>
              </a:rPr>
              <a:t>政府。</a:t>
            </a:r>
            <a:endParaRPr lang="en-US" altLang="zh-TW" sz="3200" dirty="0" smtClean="0">
              <a:ea typeface="華康康楷體W5"/>
            </a:endParaRPr>
          </a:p>
          <a:p>
            <a:endParaRPr lang="en-US" altLang="zh-TW" sz="3200" dirty="0" smtClean="0">
              <a:ea typeface="華康康楷體W5"/>
            </a:endParaRPr>
          </a:p>
          <a:p>
            <a:pPr marL="457200" indent="-457200">
              <a:buFont typeface="Wingdings" panose="05000000000000000000" pitchFamily="2" charset="2"/>
              <a:buChar char="Ø"/>
            </a:pPr>
            <a:r>
              <a:rPr lang="zh-TW" altLang="en-US" sz="3200" dirty="0" smtClean="0">
                <a:ea typeface="華康康楷體W5"/>
              </a:rPr>
              <a:t>各縣市政府作業：請</a:t>
            </a:r>
            <a:r>
              <a:rPr lang="zh-TW" altLang="en-US" sz="3200" dirty="0">
                <a:ea typeface="華康康楷體W5"/>
              </a:rPr>
              <a:t>各</a:t>
            </a:r>
            <a:r>
              <a:rPr lang="zh-TW" altLang="en-US" sz="3200" dirty="0" smtClean="0">
                <a:ea typeface="華康康楷體W5"/>
              </a:rPr>
              <a:t>縣市政府</a:t>
            </a:r>
            <a:r>
              <a:rPr lang="zh-TW" altLang="en-US" sz="3200" dirty="0">
                <a:ea typeface="華康康楷體W5"/>
              </a:rPr>
              <a:t>轉知國中端，並請國中端將說明會資訊充分提供家長及學生參考。</a:t>
            </a:r>
            <a:endParaRPr lang="zh-TW" altLang="en-US" dirty="0"/>
          </a:p>
        </p:txBody>
      </p:sp>
    </p:spTree>
    <p:extLst>
      <p:ext uri="{BB962C8B-B14F-4D97-AF65-F5344CB8AC3E}">
        <p14:creationId xmlns:p14="http://schemas.microsoft.com/office/powerpoint/2010/main" val="3380448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51520" y="1700802"/>
            <a:ext cx="8533456" cy="3970318"/>
          </a:xfrm>
          <a:prstGeom prst="rect">
            <a:avLst/>
          </a:prstGeom>
          <a:noFill/>
        </p:spPr>
        <p:txBody>
          <a:bodyPr wrap="square" rtlCol="0">
            <a:spAutoFit/>
          </a:bodyPr>
          <a:lstStyle/>
          <a:p>
            <a:pPr marL="457200" indent="-457200">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請聯合</a:t>
            </a:r>
            <a:r>
              <a:rPr lang="zh-TW" altLang="en-US" sz="2800" dirty="0">
                <a:latin typeface="標楷體" panose="03000509000000000000" pitchFamily="65" charset="-120"/>
                <a:ea typeface="標楷體" panose="03000509000000000000" pitchFamily="65" charset="-120"/>
              </a:rPr>
              <a:t>辦理</a:t>
            </a:r>
            <a:r>
              <a:rPr lang="zh-TW" altLang="en-US" sz="2800" dirty="0" smtClean="0">
                <a:latin typeface="標楷體" panose="03000509000000000000" pitchFamily="65" charset="-120"/>
                <a:ea typeface="標楷體" panose="03000509000000000000" pitchFamily="65" charset="-120"/>
              </a:rPr>
              <a:t>區縣市政府於志願試探前調查視覺</a:t>
            </a:r>
            <a:r>
              <a:rPr lang="zh-TW" altLang="en-US" sz="2800" dirty="0">
                <a:latin typeface="標楷體" panose="03000509000000000000" pitchFamily="65" charset="-120"/>
                <a:ea typeface="標楷體" panose="03000509000000000000" pitchFamily="65" charset="-120"/>
              </a:rPr>
              <a:t>障礙類學生跨自辦區就讀</a:t>
            </a:r>
            <a:r>
              <a:rPr lang="zh-TW" altLang="en-US" sz="2800" dirty="0" smtClean="0">
                <a:latin typeface="標楷體" panose="03000509000000000000" pitchFamily="65" charset="-120"/>
                <a:ea typeface="標楷體" panose="03000509000000000000" pitchFamily="65" charset="-120"/>
              </a:rPr>
              <a:t>意願。</a:t>
            </a:r>
            <a:endParaRPr lang="en-US" altLang="zh-TW" sz="28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欲就讀</a:t>
            </a:r>
            <a:r>
              <a:rPr lang="zh-TW" altLang="en-US" sz="2800" dirty="0">
                <a:latin typeface="標楷體" panose="03000509000000000000" pitchFamily="65" charset="-120"/>
                <a:ea typeface="標楷體" panose="03000509000000000000" pitchFamily="65" charset="-120"/>
              </a:rPr>
              <a:t>臺北市立啟明學校或臺中市立啟明學校者</a:t>
            </a:r>
            <a:r>
              <a:rPr lang="zh-TW" altLang="en-US" sz="2800" dirty="0" smtClean="0">
                <a:latin typeface="標楷體" panose="03000509000000000000" pitchFamily="65" charset="-120"/>
                <a:ea typeface="標楷體" panose="03000509000000000000" pitchFamily="65" charset="-120"/>
              </a:rPr>
              <a:t>，請依</a:t>
            </a:r>
            <a:r>
              <a:rPr lang="zh-TW" altLang="en-US" sz="2800" dirty="0">
                <a:latin typeface="標楷體" panose="03000509000000000000" pitchFamily="65" charset="-120"/>
                <a:ea typeface="標楷體" panose="03000509000000000000" pitchFamily="65" charset="-120"/>
              </a:rPr>
              <a:t>「臺北市立啟聰學校普通型及技術型高中招生簡章」及「視覺障礙學生安置臺北市立啟明學校高中高職簡章」</a:t>
            </a:r>
            <a:r>
              <a:rPr lang="zh-TW" altLang="en-US" sz="2800" dirty="0" smtClean="0">
                <a:latin typeface="標楷體" panose="03000509000000000000" pitchFamily="65" charset="-120"/>
                <a:ea typeface="標楷體" panose="03000509000000000000" pitchFamily="65" charset="-120"/>
              </a:rPr>
              <a:t>辦理</a:t>
            </a:r>
            <a:r>
              <a:rPr lang="zh-TW" altLang="en-US" sz="2800" dirty="0">
                <a:latin typeface="標楷體" panose="03000509000000000000" pitchFamily="65" charset="-120"/>
                <a:ea typeface="標楷體" panose="03000509000000000000" pitchFamily="65" charset="-120"/>
              </a:rPr>
              <a:t>報名</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若視覺障礙類學生選</a:t>
            </a:r>
            <a:r>
              <a:rPr lang="zh-TW" altLang="en-US" sz="2800" dirty="0">
                <a:latin typeface="標楷體" panose="03000509000000000000" pitchFamily="65" charset="-120"/>
                <a:ea typeface="標楷體" panose="03000509000000000000" pitchFamily="65" charset="-120"/>
              </a:rPr>
              <a:t>填聯合辦理</a:t>
            </a:r>
            <a:r>
              <a:rPr lang="zh-TW" altLang="en-US" sz="2800" dirty="0" smtClean="0">
                <a:latin typeface="標楷體" panose="03000509000000000000" pitchFamily="65" charset="-120"/>
                <a:ea typeface="標楷體" panose="03000509000000000000" pitchFamily="65" charset="-120"/>
              </a:rPr>
              <a:t>區一般</a:t>
            </a:r>
            <a:r>
              <a:rPr lang="zh-TW" altLang="en-US" sz="2800" dirty="0">
                <a:latin typeface="標楷體" panose="03000509000000000000" pitchFamily="65" charset="-120"/>
                <a:ea typeface="標楷體" panose="03000509000000000000" pitchFamily="65" charset="-120"/>
              </a:rPr>
              <a:t>特教學校、集中式特殊教育</a:t>
            </a:r>
            <a:r>
              <a:rPr lang="zh-TW" altLang="en-US" sz="2800" dirty="0" smtClean="0">
                <a:latin typeface="標楷體" panose="03000509000000000000" pitchFamily="65" charset="-120"/>
                <a:ea typeface="標楷體" panose="03000509000000000000" pitchFamily="65" charset="-120"/>
              </a:rPr>
              <a:t>班，或</a:t>
            </a:r>
            <a:r>
              <a:rPr lang="zh-TW" altLang="en-US" sz="2800" dirty="0">
                <a:latin typeface="標楷體" panose="03000509000000000000" pitchFamily="65" charset="-120"/>
                <a:ea typeface="標楷體" panose="03000509000000000000" pitchFamily="65" charset="-120"/>
              </a:rPr>
              <a:t>一般高級中等學校，則請臺南大學視障教育與重建中心進行晤談評估。</a:t>
            </a:r>
          </a:p>
        </p:txBody>
      </p:sp>
      <p:sp>
        <p:nvSpPr>
          <p:cNvPr id="8" name="標題 1"/>
          <p:cNvSpPr txBox="1">
            <a:spLocks/>
          </p:cNvSpPr>
          <p:nvPr/>
        </p:nvSpPr>
        <p:spPr>
          <a:xfrm>
            <a:off x="5004048" y="188640"/>
            <a:ext cx="4067944" cy="85010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mtClean="0">
                <a:latin typeface="華康康楷體W5" pitchFamily="65" charset="-120"/>
                <a:ea typeface="華康康楷體W5" pitchFamily="65" charset="-120"/>
              </a:rPr>
              <a:t>規劃說明</a:t>
            </a:r>
            <a:r>
              <a:rPr lang="en-US" altLang="zh-TW" sz="3600" smtClean="0">
                <a:latin typeface="華康康楷體W5" pitchFamily="65" charset="-120"/>
                <a:ea typeface="華康康楷體W5" pitchFamily="65" charset="-120"/>
              </a:rPr>
              <a:t>-</a:t>
            </a:r>
            <a:r>
              <a:rPr lang="zh-TW" altLang="en-US" sz="3600" smtClean="0">
                <a:latin typeface="華康康楷體W5" pitchFamily="65" charset="-120"/>
                <a:ea typeface="華康康楷體W5" pitchFamily="65" charset="-120"/>
              </a:rPr>
              <a:t>志願試探前</a:t>
            </a:r>
            <a:endParaRPr lang="zh-TW" altLang="en-US" sz="3600" dirty="0">
              <a:latin typeface="華康康楷體W5" pitchFamily="65" charset="-120"/>
              <a:ea typeface="華康康楷體W5" pitchFamily="65" charset="-120"/>
            </a:endParaRPr>
          </a:p>
        </p:txBody>
      </p:sp>
    </p:spTree>
    <p:extLst>
      <p:ext uri="{BB962C8B-B14F-4D97-AF65-F5344CB8AC3E}">
        <p14:creationId xmlns:p14="http://schemas.microsoft.com/office/powerpoint/2010/main" val="3827628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76056" y="188640"/>
            <a:ext cx="3995936" cy="850106"/>
          </a:xfrm>
        </p:spPr>
        <p:txBody>
          <a:bodyPr>
            <a:normAutofit fontScale="90000"/>
          </a:bodyPr>
          <a:lstStyle/>
          <a:p>
            <a:r>
              <a:rPr lang="zh-TW" altLang="en-US" sz="3600" dirty="0" smtClean="0">
                <a:latin typeface="華康康楷體W5" pitchFamily="65" charset="-120"/>
                <a:ea typeface="華康康楷體W5" pitchFamily="65" charset="-120"/>
              </a:rPr>
              <a:t>規劃說明</a:t>
            </a:r>
            <a:r>
              <a:rPr lang="en-US" altLang="zh-TW" sz="3600" dirty="0" smtClean="0">
                <a:latin typeface="華康康楷體W5" pitchFamily="65" charset="-120"/>
                <a:ea typeface="華康康楷體W5" pitchFamily="65" charset="-120"/>
              </a:rPr>
              <a:t>-</a:t>
            </a:r>
            <a:r>
              <a:rPr lang="zh-TW" altLang="en-US" sz="3600" dirty="0" smtClean="0">
                <a:latin typeface="華康康楷體W5" pitchFamily="65" charset="-120"/>
                <a:ea typeface="華康康楷體W5" pitchFamily="65" charset="-120"/>
              </a:rPr>
              <a:t>志願試探</a:t>
            </a:r>
            <a:endParaRPr lang="zh-TW" altLang="en-US" sz="3600" dirty="0">
              <a:latin typeface="華康康楷體W5" pitchFamily="65" charset="-120"/>
              <a:ea typeface="華康康楷體W5" pitchFamily="65" charset="-120"/>
            </a:endParaRPr>
          </a:p>
        </p:txBody>
      </p:sp>
      <p:sp>
        <p:nvSpPr>
          <p:cNvPr id="4" name="文字方塊 3"/>
          <p:cNvSpPr txBox="1"/>
          <p:nvPr/>
        </p:nvSpPr>
        <p:spPr>
          <a:xfrm>
            <a:off x="107504" y="2098010"/>
            <a:ext cx="8856984" cy="2831544"/>
          </a:xfrm>
          <a:prstGeom prst="rect">
            <a:avLst/>
          </a:prstGeom>
          <a:noFill/>
        </p:spPr>
        <p:txBody>
          <a:bodyPr wrap="square" rtlCol="0">
            <a:spAutoFit/>
          </a:bodyPr>
          <a:lstStyle/>
          <a:p>
            <a:pPr marL="457200" indent="-457200">
              <a:buFont typeface="Wingdings" panose="05000000000000000000" pitchFamily="2" charset="2"/>
              <a:buChar char="Ø"/>
            </a:pPr>
            <a:r>
              <a:rPr lang="zh-TW" altLang="en-US" sz="3200" dirty="0" smtClean="0">
                <a:ea typeface="華康康楷體W5"/>
              </a:rPr>
              <a:t>聯合辦理區志願試探時程：</a:t>
            </a:r>
            <a:endParaRPr lang="en-US" altLang="zh-TW" sz="3200" dirty="0" smtClean="0">
              <a:ea typeface="華康康楷體W5"/>
            </a:endParaRPr>
          </a:p>
          <a:p>
            <a:r>
              <a:rPr lang="zh-TW" altLang="en-US" sz="3200" dirty="0" smtClean="0">
                <a:ea typeface="華康康楷體W5"/>
              </a:rPr>
              <a:t>      </a:t>
            </a:r>
            <a:r>
              <a:rPr lang="en-US" altLang="zh-TW" sz="3200" dirty="0" smtClean="0">
                <a:ea typeface="華康康楷體W5"/>
              </a:rPr>
              <a:t>110</a:t>
            </a:r>
            <a:r>
              <a:rPr lang="zh-TW" altLang="en-US" sz="3200" dirty="0" smtClean="0">
                <a:ea typeface="華康康楷體W5"/>
              </a:rPr>
              <a:t>年</a:t>
            </a:r>
            <a:r>
              <a:rPr lang="en-US" altLang="zh-TW" sz="3200" dirty="0" smtClean="0">
                <a:ea typeface="華康康楷體W5"/>
              </a:rPr>
              <a:t>1</a:t>
            </a:r>
            <a:r>
              <a:rPr lang="zh-TW" altLang="en-US" sz="3200" dirty="0" smtClean="0">
                <a:ea typeface="華康康楷體W5"/>
              </a:rPr>
              <a:t>月</a:t>
            </a:r>
            <a:r>
              <a:rPr lang="en-US" altLang="zh-TW" sz="3200" dirty="0" smtClean="0">
                <a:ea typeface="華康康楷體W5"/>
              </a:rPr>
              <a:t>14</a:t>
            </a:r>
            <a:r>
              <a:rPr lang="zh-TW" altLang="en-US" sz="3200" dirty="0" smtClean="0">
                <a:ea typeface="華康康楷體W5"/>
              </a:rPr>
              <a:t>日</a:t>
            </a:r>
            <a:r>
              <a:rPr lang="en-US" altLang="zh-TW" sz="3200" dirty="0" smtClean="0">
                <a:ea typeface="華康康楷體W5"/>
              </a:rPr>
              <a:t>(</a:t>
            </a:r>
            <a:r>
              <a:rPr lang="zh-TW" altLang="en-US" sz="3200" dirty="0" smtClean="0">
                <a:ea typeface="華康康楷體W5"/>
              </a:rPr>
              <a:t>星期一</a:t>
            </a:r>
            <a:r>
              <a:rPr lang="en-US" altLang="zh-TW" sz="3200" dirty="0" smtClean="0">
                <a:ea typeface="華康康楷體W5"/>
              </a:rPr>
              <a:t>)</a:t>
            </a:r>
            <a:r>
              <a:rPr lang="zh-TW" altLang="en-US" sz="3200" dirty="0" smtClean="0">
                <a:ea typeface="華康康楷體W5"/>
              </a:rPr>
              <a:t>至</a:t>
            </a:r>
            <a:r>
              <a:rPr lang="en-US" altLang="zh-TW" sz="3200" dirty="0" smtClean="0">
                <a:ea typeface="華康康楷體W5"/>
              </a:rPr>
              <a:t>110</a:t>
            </a:r>
            <a:r>
              <a:rPr lang="zh-TW" altLang="en-US" sz="3200" dirty="0" smtClean="0">
                <a:ea typeface="華康康楷體W5"/>
              </a:rPr>
              <a:t>年</a:t>
            </a:r>
            <a:r>
              <a:rPr lang="en-US" altLang="zh-TW" sz="3200" dirty="0" smtClean="0">
                <a:ea typeface="華康康楷體W5"/>
              </a:rPr>
              <a:t>1</a:t>
            </a:r>
            <a:r>
              <a:rPr lang="zh-TW" altLang="en-US" sz="3200" dirty="0" smtClean="0">
                <a:ea typeface="華康康楷體W5"/>
              </a:rPr>
              <a:t>月</a:t>
            </a:r>
            <a:r>
              <a:rPr lang="en-US" altLang="zh-TW" sz="3200" dirty="0" smtClean="0">
                <a:ea typeface="華康康楷體W5"/>
              </a:rPr>
              <a:t>8</a:t>
            </a:r>
            <a:r>
              <a:rPr lang="zh-TW" altLang="en-US" sz="3200" dirty="0" smtClean="0">
                <a:ea typeface="華康康楷體W5"/>
              </a:rPr>
              <a:t>日</a:t>
            </a:r>
            <a:r>
              <a:rPr lang="en-US" altLang="zh-TW" sz="3200" dirty="0" smtClean="0">
                <a:ea typeface="華康康楷體W5"/>
              </a:rPr>
              <a:t>(</a:t>
            </a:r>
            <a:r>
              <a:rPr lang="zh-TW" altLang="en-US" sz="3200" dirty="0" smtClean="0">
                <a:ea typeface="華康康楷體W5"/>
              </a:rPr>
              <a:t>星期五</a:t>
            </a:r>
            <a:r>
              <a:rPr lang="en-US" altLang="zh-TW" sz="3200" dirty="0" smtClean="0">
                <a:ea typeface="華康康楷體W5"/>
              </a:rPr>
              <a:t>)</a:t>
            </a:r>
          </a:p>
          <a:p>
            <a:endParaRPr lang="en-US" altLang="zh-TW" sz="3200" dirty="0" smtClean="0">
              <a:ea typeface="華康康楷體W5"/>
            </a:endParaRPr>
          </a:p>
          <a:p>
            <a:pPr marL="457200" indent="-457200">
              <a:buFont typeface="Wingdings" panose="05000000000000000000" pitchFamily="2" charset="2"/>
              <a:buChar char="Ø"/>
            </a:pPr>
            <a:r>
              <a:rPr lang="zh-TW" altLang="en-US" sz="3200" dirty="0">
                <a:ea typeface="華康康楷體W5"/>
              </a:rPr>
              <a:t>聯合辦理區</a:t>
            </a:r>
            <a:r>
              <a:rPr lang="zh-TW" altLang="en-US" sz="3200" dirty="0" smtClean="0">
                <a:ea typeface="華康康楷體W5"/>
              </a:rPr>
              <a:t>報名時程：</a:t>
            </a:r>
            <a:endParaRPr lang="en-US" altLang="zh-TW" sz="3200" dirty="0" smtClean="0">
              <a:ea typeface="華康康楷體W5"/>
            </a:endParaRPr>
          </a:p>
          <a:p>
            <a:r>
              <a:rPr lang="zh-TW" altLang="en-US" sz="3200" dirty="0" smtClean="0">
                <a:ea typeface="華康康楷體W5"/>
              </a:rPr>
              <a:t>     </a:t>
            </a:r>
            <a:r>
              <a:rPr lang="en-US" altLang="zh-TW" sz="3200" dirty="0" smtClean="0">
                <a:ea typeface="華康康楷體W5"/>
              </a:rPr>
              <a:t>110</a:t>
            </a:r>
            <a:r>
              <a:rPr lang="zh-TW" altLang="en-US" sz="3200" dirty="0" smtClean="0">
                <a:ea typeface="華康康楷體W5"/>
              </a:rPr>
              <a:t>年</a:t>
            </a:r>
            <a:r>
              <a:rPr lang="en-US" altLang="zh-TW" sz="3200" dirty="0" smtClean="0">
                <a:ea typeface="華康康楷體W5"/>
              </a:rPr>
              <a:t>2</a:t>
            </a:r>
            <a:r>
              <a:rPr lang="zh-TW" altLang="en-US" sz="3200" dirty="0" smtClean="0">
                <a:ea typeface="華康康楷體W5"/>
              </a:rPr>
              <a:t>月</a:t>
            </a:r>
            <a:r>
              <a:rPr lang="en-US" altLang="zh-TW" sz="3200" dirty="0" smtClean="0">
                <a:ea typeface="華康康楷體W5"/>
              </a:rPr>
              <a:t>17</a:t>
            </a:r>
            <a:r>
              <a:rPr lang="zh-TW" altLang="en-US" sz="3200" dirty="0" smtClean="0">
                <a:ea typeface="華康康楷體W5"/>
              </a:rPr>
              <a:t>日</a:t>
            </a:r>
            <a:r>
              <a:rPr lang="en-US" altLang="zh-TW" sz="3200" dirty="0">
                <a:ea typeface="華康康楷體W5"/>
              </a:rPr>
              <a:t>(</a:t>
            </a:r>
            <a:r>
              <a:rPr lang="zh-TW" altLang="en-US" sz="3200" dirty="0" smtClean="0">
                <a:ea typeface="華康康楷體W5"/>
              </a:rPr>
              <a:t>星期三</a:t>
            </a:r>
            <a:r>
              <a:rPr lang="en-US" altLang="zh-TW" sz="3200" dirty="0" smtClean="0">
                <a:ea typeface="華康康楷體W5"/>
              </a:rPr>
              <a:t>)</a:t>
            </a:r>
            <a:r>
              <a:rPr lang="zh-TW" altLang="en-US" sz="3200" dirty="0">
                <a:ea typeface="華康康楷體W5"/>
              </a:rPr>
              <a:t>至</a:t>
            </a:r>
            <a:r>
              <a:rPr lang="en-US" altLang="zh-TW" sz="3200" dirty="0">
                <a:ea typeface="華康康楷體W5"/>
              </a:rPr>
              <a:t>110</a:t>
            </a:r>
            <a:r>
              <a:rPr lang="zh-TW" altLang="en-US" sz="3200" dirty="0" smtClean="0">
                <a:ea typeface="華康康楷體W5"/>
              </a:rPr>
              <a:t>年</a:t>
            </a:r>
            <a:r>
              <a:rPr lang="en-US" altLang="zh-TW" sz="3200" dirty="0" smtClean="0">
                <a:ea typeface="華康康楷體W5"/>
              </a:rPr>
              <a:t>2</a:t>
            </a:r>
            <a:r>
              <a:rPr lang="zh-TW" altLang="en-US" sz="3200" dirty="0" smtClean="0">
                <a:ea typeface="華康康楷體W5"/>
              </a:rPr>
              <a:t>月</a:t>
            </a:r>
            <a:r>
              <a:rPr lang="en-US" altLang="zh-TW" sz="3200" dirty="0" smtClean="0">
                <a:ea typeface="華康康楷體W5"/>
              </a:rPr>
              <a:t>25</a:t>
            </a:r>
            <a:r>
              <a:rPr lang="zh-TW" altLang="en-US" sz="3200" dirty="0" smtClean="0">
                <a:ea typeface="華康康楷體W5"/>
              </a:rPr>
              <a:t>日</a:t>
            </a:r>
            <a:r>
              <a:rPr lang="en-US" altLang="zh-TW" sz="3200" dirty="0">
                <a:ea typeface="華康康楷體W5"/>
              </a:rPr>
              <a:t>(</a:t>
            </a:r>
            <a:r>
              <a:rPr lang="zh-TW" altLang="en-US" sz="3200" dirty="0" smtClean="0">
                <a:ea typeface="華康康楷體W5"/>
              </a:rPr>
              <a:t>星期四</a:t>
            </a:r>
            <a:r>
              <a:rPr lang="en-US" altLang="zh-TW" sz="3200" dirty="0" smtClean="0">
                <a:ea typeface="華康康楷體W5"/>
              </a:rPr>
              <a:t>)</a:t>
            </a:r>
            <a:endParaRPr lang="en-US" altLang="zh-TW" sz="3200" dirty="0">
              <a:ea typeface="華康康楷體W5"/>
            </a:endParaRPr>
          </a:p>
          <a:p>
            <a:endParaRPr lang="zh-TW" altLang="en-US" dirty="0"/>
          </a:p>
        </p:txBody>
      </p:sp>
    </p:spTree>
    <p:extLst>
      <p:ext uri="{BB962C8B-B14F-4D97-AF65-F5344CB8AC3E}">
        <p14:creationId xmlns:p14="http://schemas.microsoft.com/office/powerpoint/2010/main" val="306331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76056" y="188640"/>
            <a:ext cx="3995936" cy="850106"/>
          </a:xfrm>
        </p:spPr>
        <p:txBody>
          <a:bodyPr>
            <a:normAutofit fontScale="90000"/>
          </a:bodyPr>
          <a:lstStyle/>
          <a:p>
            <a:r>
              <a:rPr lang="zh-TW" altLang="en-US" sz="3600" dirty="0" smtClean="0">
                <a:latin typeface="華康康楷體W5" pitchFamily="65" charset="-120"/>
                <a:ea typeface="華康康楷體W5" pitchFamily="65" charset="-120"/>
              </a:rPr>
              <a:t>規劃說明</a:t>
            </a:r>
            <a:r>
              <a:rPr lang="en-US" altLang="zh-TW" sz="3600" dirty="0" smtClean="0">
                <a:latin typeface="華康康楷體W5" pitchFamily="65" charset="-120"/>
                <a:ea typeface="華康康楷體W5" pitchFamily="65" charset="-120"/>
              </a:rPr>
              <a:t>-</a:t>
            </a:r>
            <a:r>
              <a:rPr lang="zh-TW" altLang="en-US" sz="3600" dirty="0" smtClean="0">
                <a:latin typeface="華康康楷體W5" pitchFamily="65" charset="-120"/>
                <a:ea typeface="華康康楷體W5" pitchFamily="65" charset="-120"/>
              </a:rPr>
              <a:t>志願試探</a:t>
            </a:r>
            <a:endParaRPr lang="zh-TW" altLang="en-US" sz="3600" dirty="0">
              <a:latin typeface="華康康楷體W5" pitchFamily="65" charset="-120"/>
              <a:ea typeface="華康康楷體W5" pitchFamily="65" charset="-120"/>
            </a:endParaRPr>
          </a:p>
        </p:txBody>
      </p:sp>
      <p:sp>
        <p:nvSpPr>
          <p:cNvPr id="4" name="文字方塊 3"/>
          <p:cNvSpPr txBox="1"/>
          <p:nvPr/>
        </p:nvSpPr>
        <p:spPr>
          <a:xfrm>
            <a:off x="107504" y="1700801"/>
            <a:ext cx="8856984" cy="584775"/>
          </a:xfrm>
          <a:prstGeom prst="rect">
            <a:avLst/>
          </a:prstGeom>
          <a:noFill/>
        </p:spPr>
        <p:txBody>
          <a:bodyPr wrap="square" rtlCol="0">
            <a:spAutoFit/>
          </a:bodyPr>
          <a:lstStyle/>
          <a:p>
            <a:pPr algn="ctr"/>
            <a:r>
              <a:rPr lang="zh-TW" altLang="en-US" sz="3200" dirty="0" smtClean="0">
                <a:ea typeface="華康康楷體W5"/>
              </a:rPr>
              <a:t>聯合辦理區視聽肢障類學生數</a:t>
            </a:r>
            <a:endParaRPr lang="zh-TW" altLang="en-US" dirty="0"/>
          </a:p>
        </p:txBody>
      </p:sp>
      <p:sp>
        <p:nvSpPr>
          <p:cNvPr id="6" name="文字方塊 5"/>
          <p:cNvSpPr txBox="1"/>
          <p:nvPr/>
        </p:nvSpPr>
        <p:spPr>
          <a:xfrm>
            <a:off x="7164288" y="5373216"/>
            <a:ext cx="1942892" cy="338554"/>
          </a:xfrm>
          <a:prstGeom prst="rect">
            <a:avLst/>
          </a:prstGeom>
          <a:noFill/>
        </p:spPr>
        <p:txBody>
          <a:bodyPr wrap="square" rtlCol="0">
            <a:spAutoFit/>
          </a:bodyPr>
          <a:lstStyle/>
          <a:p>
            <a:pPr algn="r"/>
            <a:r>
              <a:rPr lang="zh-TW" altLang="en-US" sz="1600" dirty="0" smtClean="0">
                <a:ea typeface="華康康楷體W5"/>
              </a:rPr>
              <a:t>截至</a:t>
            </a:r>
            <a:r>
              <a:rPr lang="en-US" altLang="zh-TW" sz="1600" dirty="0" smtClean="0">
                <a:ea typeface="華康康楷體W5"/>
              </a:rPr>
              <a:t>109</a:t>
            </a:r>
            <a:r>
              <a:rPr lang="zh-TW" altLang="en-US" sz="1600" dirty="0" smtClean="0">
                <a:ea typeface="華康康楷體W5"/>
              </a:rPr>
              <a:t>年</a:t>
            </a:r>
            <a:r>
              <a:rPr lang="en-US" altLang="zh-TW" sz="1600" dirty="0" smtClean="0">
                <a:ea typeface="華康康楷體W5"/>
              </a:rPr>
              <a:t>11</a:t>
            </a:r>
            <a:r>
              <a:rPr lang="zh-TW" altLang="en-US" sz="1600" dirty="0" smtClean="0">
                <a:ea typeface="華康康楷體W5"/>
              </a:rPr>
              <a:t>月</a:t>
            </a:r>
            <a:r>
              <a:rPr lang="en-US" altLang="zh-TW" sz="1600" dirty="0" smtClean="0">
                <a:ea typeface="華康康楷體W5"/>
              </a:rPr>
              <a:t>20</a:t>
            </a:r>
            <a:r>
              <a:rPr lang="zh-TW" altLang="en-US" sz="1600" dirty="0" smtClean="0">
                <a:ea typeface="華康康楷體W5"/>
              </a:rPr>
              <a:t>日</a:t>
            </a:r>
            <a:endParaRPr lang="zh-TW" altLang="en-US" sz="1050" dirty="0"/>
          </a:p>
        </p:txBody>
      </p:sp>
      <p:graphicFrame>
        <p:nvGraphicFramePr>
          <p:cNvPr id="8" name="表格 7"/>
          <p:cNvGraphicFramePr>
            <a:graphicFrameLocks noGrp="1"/>
          </p:cNvGraphicFramePr>
          <p:nvPr>
            <p:extLst>
              <p:ext uri="{D42A27DB-BD31-4B8C-83A1-F6EECF244321}">
                <p14:modId xmlns:p14="http://schemas.microsoft.com/office/powerpoint/2010/main" val="2764485428"/>
              </p:ext>
            </p:extLst>
          </p:nvPr>
        </p:nvGraphicFramePr>
        <p:xfrm>
          <a:off x="251520" y="2564903"/>
          <a:ext cx="8712976" cy="2529588"/>
        </p:xfrm>
        <a:graphic>
          <a:graphicData uri="http://schemas.openxmlformats.org/drawingml/2006/table">
            <a:tbl>
              <a:tblPr firstRow="1" firstCol="1" bandRow="1">
                <a:tableStyleId>{5C22544A-7EE6-4342-B048-85BDC9FD1C3A}</a:tableStyleId>
              </a:tblPr>
              <a:tblGrid>
                <a:gridCol w="512528"/>
                <a:gridCol w="512528"/>
                <a:gridCol w="512528"/>
                <a:gridCol w="512528"/>
                <a:gridCol w="512528"/>
                <a:gridCol w="512528"/>
                <a:gridCol w="512528"/>
                <a:gridCol w="512528"/>
                <a:gridCol w="512528"/>
                <a:gridCol w="512528"/>
                <a:gridCol w="512528"/>
                <a:gridCol w="512528"/>
                <a:gridCol w="512528"/>
                <a:gridCol w="512528"/>
                <a:gridCol w="512528"/>
                <a:gridCol w="512528"/>
                <a:gridCol w="512528"/>
              </a:tblGrid>
              <a:tr h="697065">
                <a:tc>
                  <a:txBody>
                    <a:bodyPr/>
                    <a:lstStyle/>
                    <a:p>
                      <a:pPr algn="ctr">
                        <a:spcAft>
                          <a:spcPts val="0"/>
                        </a:spcAft>
                      </a:pPr>
                      <a:r>
                        <a:rPr lang="zh-TW" sz="1800" kern="0" dirty="0">
                          <a:effectLst/>
                          <a:ea typeface="華康康楷體W5"/>
                        </a:rPr>
                        <a:t>特教類別</a:t>
                      </a:r>
                      <a:endParaRPr lang="zh-TW" sz="1800" kern="100" dirty="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臺南</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宜蘭</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新竹</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苗栗</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彰化</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南投</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雲林</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嘉義</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屏東</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臺東</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花蓮</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澎湖</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基隆</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金門</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連江</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zh-TW" sz="1800" kern="0">
                          <a:effectLst/>
                          <a:ea typeface="華康康楷體W5"/>
                        </a:rPr>
                        <a:t>合計</a:t>
                      </a:r>
                      <a:endParaRPr lang="zh-TW" sz="1800" kern="100">
                        <a:effectLst/>
                        <a:latin typeface="Calibri"/>
                        <a:ea typeface="華康康楷體W5"/>
                        <a:cs typeface="Times New Roman"/>
                      </a:endParaRPr>
                    </a:p>
                  </a:txBody>
                  <a:tcPr marL="17780" marR="17780" marT="0" marB="0" anchor="ctr"/>
                </a:tc>
              </a:tr>
              <a:tr h="610841">
                <a:tc>
                  <a:txBody>
                    <a:bodyPr/>
                    <a:lstStyle/>
                    <a:p>
                      <a:pPr algn="ctr">
                        <a:spcAft>
                          <a:spcPts val="0"/>
                        </a:spcAft>
                      </a:pPr>
                      <a:r>
                        <a:rPr lang="zh-TW" sz="1800" kern="0" dirty="0" smtClean="0">
                          <a:effectLst/>
                          <a:ea typeface="華康康楷體W5"/>
                        </a:rPr>
                        <a:t>視障</a:t>
                      </a:r>
                      <a:endParaRPr lang="zh-TW" sz="1800" kern="100" dirty="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3</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dirty="0">
                          <a:effectLst/>
                          <a:ea typeface="華康康楷體W5"/>
                        </a:rPr>
                        <a:t>2</a:t>
                      </a:r>
                      <a:endParaRPr lang="zh-TW" sz="1800" kern="100" dirty="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1</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1</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4</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1</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3</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1</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1</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17</a:t>
                      </a:r>
                      <a:endParaRPr lang="zh-TW" sz="1800" kern="100">
                        <a:effectLst/>
                        <a:latin typeface="Calibri"/>
                        <a:ea typeface="華康康楷體W5"/>
                        <a:cs typeface="Times New Roman"/>
                      </a:endParaRPr>
                    </a:p>
                  </a:txBody>
                  <a:tcPr marL="17780" marR="17780" marT="0" marB="0" anchor="ctr"/>
                </a:tc>
              </a:tr>
              <a:tr h="610841">
                <a:tc>
                  <a:txBody>
                    <a:bodyPr/>
                    <a:lstStyle/>
                    <a:p>
                      <a:pPr algn="ctr">
                        <a:spcAft>
                          <a:spcPts val="0"/>
                        </a:spcAft>
                      </a:pPr>
                      <a:r>
                        <a:rPr lang="zh-TW" sz="1800" kern="0" dirty="0" smtClean="0">
                          <a:effectLst/>
                          <a:ea typeface="華康康楷體W5"/>
                        </a:rPr>
                        <a:t>聽障</a:t>
                      </a:r>
                      <a:endParaRPr lang="zh-TW" sz="1800" kern="100" dirty="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17</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8</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dirty="0">
                          <a:effectLst/>
                          <a:ea typeface="華康康楷體W5"/>
                        </a:rPr>
                        <a:t>17</a:t>
                      </a:r>
                      <a:endParaRPr lang="zh-TW" sz="1800" kern="100" dirty="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5</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16</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4</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9</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7</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5</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4</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3</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2</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97</a:t>
                      </a:r>
                      <a:endParaRPr lang="zh-TW" sz="1800" kern="100">
                        <a:effectLst/>
                        <a:latin typeface="Calibri"/>
                        <a:ea typeface="華康康楷體W5"/>
                        <a:cs typeface="Times New Roman"/>
                      </a:endParaRPr>
                    </a:p>
                  </a:txBody>
                  <a:tcPr marL="17780" marR="17780" marT="0" marB="0" anchor="ctr"/>
                </a:tc>
              </a:tr>
              <a:tr h="610841">
                <a:tc>
                  <a:txBody>
                    <a:bodyPr/>
                    <a:lstStyle/>
                    <a:p>
                      <a:pPr algn="ctr">
                        <a:spcAft>
                          <a:spcPts val="0"/>
                        </a:spcAft>
                      </a:pPr>
                      <a:r>
                        <a:rPr lang="zh-TW" sz="1800" kern="0" dirty="0" smtClean="0">
                          <a:effectLst/>
                          <a:ea typeface="華康康楷體W5"/>
                        </a:rPr>
                        <a:t>肢障</a:t>
                      </a:r>
                      <a:endParaRPr lang="zh-TW" sz="1800" kern="100" dirty="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10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5</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3</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6</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3</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3</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3</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4</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3</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3</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a:effectLst/>
                          <a:ea typeface="華康康楷體W5"/>
                        </a:rPr>
                        <a:t>0</a:t>
                      </a:r>
                      <a:endParaRPr lang="zh-TW" sz="1800" kern="100">
                        <a:effectLst/>
                        <a:latin typeface="Calibri"/>
                        <a:ea typeface="華康康楷體W5"/>
                        <a:cs typeface="Times New Roman"/>
                      </a:endParaRPr>
                    </a:p>
                  </a:txBody>
                  <a:tcPr marL="17780" marR="17780" marT="0" marB="0" anchor="ctr"/>
                </a:tc>
                <a:tc>
                  <a:txBody>
                    <a:bodyPr/>
                    <a:lstStyle/>
                    <a:p>
                      <a:pPr algn="ctr">
                        <a:spcAft>
                          <a:spcPts val="0"/>
                        </a:spcAft>
                      </a:pPr>
                      <a:r>
                        <a:rPr lang="en-US" sz="1800" kern="0" dirty="0">
                          <a:effectLst/>
                          <a:ea typeface="華康康楷體W5"/>
                        </a:rPr>
                        <a:t>43</a:t>
                      </a:r>
                      <a:endParaRPr lang="zh-TW" sz="1800" kern="100" dirty="0">
                        <a:effectLst/>
                        <a:latin typeface="Calibri"/>
                        <a:ea typeface="華康康楷體W5"/>
                        <a:cs typeface="Times New Roman"/>
                      </a:endParaRPr>
                    </a:p>
                  </a:txBody>
                  <a:tcPr marL="17780" marR="17780" marT="0" marB="0" anchor="ctr"/>
                </a:tc>
              </a:tr>
            </a:tbl>
          </a:graphicData>
        </a:graphic>
      </p:graphicFrame>
    </p:spTree>
    <p:extLst>
      <p:ext uri="{BB962C8B-B14F-4D97-AF65-F5344CB8AC3E}">
        <p14:creationId xmlns:p14="http://schemas.microsoft.com/office/powerpoint/2010/main" val="1152987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2"/>
          <p:cNvSpPr>
            <a:spLocks noChangeArrowheads="1"/>
          </p:cNvSpPr>
          <p:nvPr/>
        </p:nvSpPr>
        <p:spPr bwMode="auto">
          <a:xfrm rot="5400000" flipH="1">
            <a:off x="6463983" y="244352"/>
            <a:ext cx="612000" cy="4389009"/>
          </a:xfrm>
          <a:prstGeom prst="round2SameRect">
            <a:avLst>
              <a:gd name="adj1" fmla="val 50000"/>
              <a:gd name="adj2" fmla="val 0"/>
            </a:avLst>
          </a:prstGeom>
          <a:solidFill>
            <a:schemeClr val="bg1"/>
          </a:solidFill>
          <a:ln w="25400">
            <a:solidFill>
              <a:schemeClr val="accent3"/>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latin typeface="Arial Black" pitchFamily="34" charset="0"/>
            </a:endParaRPr>
          </a:p>
        </p:txBody>
      </p:sp>
      <p:sp>
        <p:nvSpPr>
          <p:cNvPr id="5" name="AutoShape 92"/>
          <p:cNvSpPr>
            <a:spLocks noChangeArrowheads="1"/>
          </p:cNvSpPr>
          <p:nvPr/>
        </p:nvSpPr>
        <p:spPr bwMode="auto">
          <a:xfrm rot="5400000" flipH="1">
            <a:off x="6463985" y="1401147"/>
            <a:ext cx="612000" cy="4389006"/>
          </a:xfrm>
          <a:prstGeom prst="round2SameRect">
            <a:avLst>
              <a:gd name="adj1" fmla="val 50000"/>
              <a:gd name="adj2" fmla="val 0"/>
            </a:avLst>
          </a:prstGeom>
          <a:solidFill>
            <a:schemeClr val="bg1"/>
          </a:solidFill>
          <a:ln w="25400">
            <a:solidFill>
              <a:schemeClr val="accent4"/>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latin typeface="Arial Black" pitchFamily="34" charset="0"/>
            </a:endParaRPr>
          </a:p>
        </p:txBody>
      </p:sp>
      <p:sp>
        <p:nvSpPr>
          <p:cNvPr id="6" name="AutoShape 92"/>
          <p:cNvSpPr>
            <a:spLocks noChangeArrowheads="1"/>
          </p:cNvSpPr>
          <p:nvPr/>
        </p:nvSpPr>
        <p:spPr bwMode="auto">
          <a:xfrm rot="5400000" flipH="1">
            <a:off x="6463985" y="2553275"/>
            <a:ext cx="612000" cy="4389006"/>
          </a:xfrm>
          <a:prstGeom prst="round2SameRect">
            <a:avLst>
              <a:gd name="adj1" fmla="val 50000"/>
              <a:gd name="adj2" fmla="val 0"/>
            </a:avLst>
          </a:prstGeom>
          <a:solidFill>
            <a:schemeClr val="bg1"/>
          </a:solidFill>
          <a:ln w="25400">
            <a:solidFill>
              <a:schemeClr val="accent1"/>
            </a:solidFill>
            <a:headEnd/>
            <a:tailEnd/>
          </a:ln>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latin typeface="Arial Black" pitchFamily="34" charset="0"/>
            </a:endParaRPr>
          </a:p>
        </p:txBody>
      </p:sp>
      <p:sp>
        <p:nvSpPr>
          <p:cNvPr id="8" name="TextBox 10"/>
          <p:cNvSpPr txBox="1"/>
          <p:nvPr/>
        </p:nvSpPr>
        <p:spPr bwMode="auto">
          <a:xfrm>
            <a:off x="5069022" y="2171122"/>
            <a:ext cx="2815342"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200" b="1" dirty="0" smtClean="0">
                <a:solidFill>
                  <a:schemeClr val="accent2">
                    <a:lumMod val="50000"/>
                  </a:schemeClr>
                </a:solidFill>
                <a:latin typeface="標楷體" pitchFamily="65" charset="-120"/>
                <a:ea typeface="標楷體" pitchFamily="65" charset="-120"/>
              </a:rPr>
              <a:t>前言</a:t>
            </a:r>
            <a:endParaRPr lang="zh-CN" altLang="en-US" sz="3200" b="1" dirty="0">
              <a:solidFill>
                <a:schemeClr val="accent2">
                  <a:lumMod val="50000"/>
                </a:schemeClr>
              </a:solidFill>
              <a:latin typeface="標楷體" pitchFamily="65" charset="-120"/>
              <a:ea typeface="標楷體" pitchFamily="65" charset="-120"/>
            </a:endParaRPr>
          </a:p>
        </p:txBody>
      </p:sp>
      <p:sp>
        <p:nvSpPr>
          <p:cNvPr id="9" name="AutoShape 92"/>
          <p:cNvSpPr>
            <a:spLocks noChangeAspect="1" noChangeArrowheads="1"/>
          </p:cNvSpPr>
          <p:nvPr/>
        </p:nvSpPr>
        <p:spPr bwMode="auto">
          <a:xfrm rot="16200000" flipH="1">
            <a:off x="4283968" y="2204864"/>
            <a:ext cx="648000" cy="648000"/>
          </a:xfrm>
          <a:prstGeom prst="ellipse">
            <a:avLst/>
          </a:prstGeom>
          <a:solidFill>
            <a:schemeClr val="accent3"/>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latin typeface="Arial Black" pitchFamily="34" charset="0"/>
            </a:endParaRPr>
          </a:p>
        </p:txBody>
      </p:sp>
      <p:sp>
        <p:nvSpPr>
          <p:cNvPr id="10" name="AutoShape 92"/>
          <p:cNvSpPr>
            <a:spLocks noChangeAspect="1" noChangeArrowheads="1"/>
          </p:cNvSpPr>
          <p:nvPr/>
        </p:nvSpPr>
        <p:spPr bwMode="auto">
          <a:xfrm rot="16200000" flipH="1">
            <a:off x="4284040" y="3392885"/>
            <a:ext cx="648000" cy="648000"/>
          </a:xfrm>
          <a:prstGeom prst="ellipse">
            <a:avLst/>
          </a:prstGeom>
          <a:solidFill>
            <a:schemeClr val="accent4"/>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latin typeface="Arial Black" pitchFamily="34" charset="0"/>
            </a:endParaRPr>
          </a:p>
        </p:txBody>
      </p:sp>
      <p:sp>
        <p:nvSpPr>
          <p:cNvPr id="11" name="AutoShape 92"/>
          <p:cNvSpPr>
            <a:spLocks noChangeAspect="1" noChangeArrowheads="1"/>
          </p:cNvSpPr>
          <p:nvPr/>
        </p:nvSpPr>
        <p:spPr bwMode="auto">
          <a:xfrm rot="16200000" flipH="1">
            <a:off x="4356048" y="4545013"/>
            <a:ext cx="648000" cy="648000"/>
          </a:xfrm>
          <a:prstGeom prst="ellipse">
            <a:avLst/>
          </a:prstGeom>
          <a:solidFill>
            <a:schemeClr val="accent1"/>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latin typeface="Arial Black" pitchFamily="34" charset="0"/>
            </a:endParaRPr>
          </a:p>
        </p:txBody>
      </p:sp>
      <p:sp>
        <p:nvSpPr>
          <p:cNvPr id="13" name="직사각형 69"/>
          <p:cNvSpPr/>
          <p:nvPr/>
        </p:nvSpPr>
        <p:spPr>
          <a:xfrm>
            <a:off x="4415680" y="2250168"/>
            <a:ext cx="444352" cy="523220"/>
          </a:xfrm>
          <a:prstGeom prst="rect">
            <a:avLst/>
          </a:prstGeom>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a:solidFill>
                  <a:schemeClr val="bg1"/>
                </a:solidFill>
                <a:cs typeface="Arial" pitchFamily="34" charset="0"/>
              </a:rPr>
              <a:t>A</a:t>
            </a:r>
            <a:endParaRPr lang="ko-KR" altLang="en-US" sz="2800" dirty="0">
              <a:solidFill>
                <a:schemeClr val="bg1"/>
              </a:solidFill>
            </a:endParaRPr>
          </a:p>
        </p:txBody>
      </p:sp>
      <p:sp>
        <p:nvSpPr>
          <p:cNvPr id="14" name="직사각형 109"/>
          <p:cNvSpPr>
            <a:spLocks noChangeArrowheads="1"/>
          </p:cNvSpPr>
          <p:nvPr/>
        </p:nvSpPr>
        <p:spPr bwMode="auto">
          <a:xfrm>
            <a:off x="4415680" y="3481844"/>
            <a:ext cx="444352" cy="523220"/>
          </a:xfrm>
          <a:prstGeom prst="rect">
            <a:avLst/>
          </a:prstGeom>
          <a:noFill/>
          <a:ln w="9525">
            <a:noFill/>
            <a:miter lim="800000"/>
            <a:headEnd/>
            <a:tailEnd/>
          </a:ln>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dirty="0">
                <a:solidFill>
                  <a:schemeClr val="bg1"/>
                </a:solidFill>
                <a:cs typeface="Arial" charset="0"/>
              </a:rPr>
              <a:t>B</a:t>
            </a:r>
            <a:endParaRPr lang="ko-KR" altLang="en-US" sz="2800" dirty="0">
              <a:solidFill>
                <a:schemeClr val="bg1"/>
              </a:solidFill>
            </a:endParaRPr>
          </a:p>
        </p:txBody>
      </p:sp>
      <p:sp>
        <p:nvSpPr>
          <p:cNvPr id="15" name="직사각형 110"/>
          <p:cNvSpPr>
            <a:spLocks noChangeArrowheads="1"/>
          </p:cNvSpPr>
          <p:nvPr/>
        </p:nvSpPr>
        <p:spPr bwMode="auto">
          <a:xfrm>
            <a:off x="4466919" y="4560106"/>
            <a:ext cx="444352" cy="523220"/>
          </a:xfrm>
          <a:prstGeom prst="rect">
            <a:avLst/>
          </a:prstGeom>
          <a:noFill/>
          <a:ln w="9525">
            <a:noFill/>
            <a:miter lim="800000"/>
            <a:headEnd/>
            <a:tailEnd/>
          </a:ln>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dirty="0">
                <a:solidFill>
                  <a:schemeClr val="bg1"/>
                </a:solidFill>
                <a:cs typeface="Arial" charset="0"/>
              </a:rPr>
              <a:t>C</a:t>
            </a:r>
            <a:endParaRPr lang="ko-KR" altLang="en-US" sz="2800" dirty="0">
              <a:solidFill>
                <a:schemeClr val="bg1"/>
              </a:solidFill>
            </a:endParaRPr>
          </a:p>
        </p:txBody>
      </p:sp>
      <p:sp>
        <p:nvSpPr>
          <p:cNvPr id="16" name="직사각형 112"/>
          <p:cNvSpPr>
            <a:spLocks noChangeArrowheads="1"/>
          </p:cNvSpPr>
          <p:nvPr/>
        </p:nvSpPr>
        <p:spPr bwMode="auto">
          <a:xfrm>
            <a:off x="4334198" y="5570076"/>
            <a:ext cx="444352" cy="523220"/>
          </a:xfrm>
          <a:prstGeom prst="rect">
            <a:avLst/>
          </a:prstGeom>
          <a:noFill/>
          <a:ln w="9525">
            <a:noFill/>
            <a:miter lim="800000"/>
            <a:headEnd/>
            <a:tailEnd/>
          </a:ln>
        </p:spPr>
        <p:txBody>
          <a:bodyPr wrap="non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dirty="0">
                <a:solidFill>
                  <a:schemeClr val="bg1"/>
                </a:solidFill>
                <a:cs typeface="Arial" charset="0"/>
              </a:rPr>
              <a:t>D</a:t>
            </a:r>
            <a:endParaRPr lang="ko-KR" altLang="en-US" sz="2800" dirty="0">
              <a:solidFill>
                <a:schemeClr val="bg1"/>
              </a:solidFill>
            </a:endParaRPr>
          </a:p>
        </p:txBody>
      </p:sp>
      <p:grpSp>
        <p:nvGrpSpPr>
          <p:cNvPr id="17" name="그룹 95"/>
          <p:cNvGrpSpPr/>
          <p:nvPr/>
        </p:nvGrpSpPr>
        <p:grpSpPr>
          <a:xfrm>
            <a:off x="8388420" y="2367256"/>
            <a:ext cx="283532" cy="143201"/>
            <a:chOff x="7123783" y="2013388"/>
            <a:chExt cx="283532" cy="143201"/>
          </a:xfrm>
          <a:solidFill>
            <a:schemeClr val="accent3"/>
          </a:solidFill>
        </p:grpSpPr>
        <p:sp>
          <p:nvSpPr>
            <p:cNvPr id="18" name="이등변 삼각형 96"/>
            <p:cNvSpPr>
              <a:spLocks noChangeAspect="1"/>
            </p:cNvSpPr>
            <p:nvPr/>
          </p:nvSpPr>
          <p:spPr>
            <a:xfrm rot="16200000" flipV="1">
              <a:off x="7116411" y="2030989"/>
              <a:ext cx="122744" cy="108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이등변 삼각형 97"/>
            <p:cNvSpPr>
              <a:spLocks noChangeAspect="1"/>
            </p:cNvSpPr>
            <p:nvPr/>
          </p:nvSpPr>
          <p:spPr>
            <a:xfrm rot="16200000" flipV="1">
              <a:off x="7272714" y="2021989"/>
              <a:ext cx="143201" cy="126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nvGrpSpPr>
          <p:cNvPr id="20" name="그룹 98"/>
          <p:cNvGrpSpPr/>
          <p:nvPr/>
        </p:nvGrpSpPr>
        <p:grpSpPr>
          <a:xfrm>
            <a:off x="8388420" y="3524050"/>
            <a:ext cx="283532" cy="143201"/>
            <a:chOff x="7123783" y="2013388"/>
            <a:chExt cx="283532" cy="143201"/>
          </a:xfrm>
          <a:solidFill>
            <a:schemeClr val="accent4"/>
          </a:solidFill>
        </p:grpSpPr>
        <p:sp>
          <p:nvSpPr>
            <p:cNvPr id="21" name="이등변 삼각형 99"/>
            <p:cNvSpPr>
              <a:spLocks noChangeAspect="1"/>
            </p:cNvSpPr>
            <p:nvPr/>
          </p:nvSpPr>
          <p:spPr>
            <a:xfrm rot="16200000" flipV="1">
              <a:off x="7116411" y="2030989"/>
              <a:ext cx="122744" cy="108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2" name="이등변 삼각형 100"/>
            <p:cNvSpPr>
              <a:spLocks noChangeAspect="1"/>
            </p:cNvSpPr>
            <p:nvPr/>
          </p:nvSpPr>
          <p:spPr>
            <a:xfrm rot="16200000" flipV="1">
              <a:off x="7272714" y="2021989"/>
              <a:ext cx="143201" cy="126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nvGrpSpPr>
          <p:cNvPr id="23" name="그룹 101"/>
          <p:cNvGrpSpPr/>
          <p:nvPr/>
        </p:nvGrpSpPr>
        <p:grpSpPr>
          <a:xfrm>
            <a:off x="8388420" y="4671066"/>
            <a:ext cx="283532" cy="143201"/>
            <a:chOff x="7123783" y="2013388"/>
            <a:chExt cx="283532" cy="143201"/>
          </a:xfrm>
          <a:solidFill>
            <a:schemeClr val="accent1"/>
          </a:solidFill>
        </p:grpSpPr>
        <p:sp>
          <p:nvSpPr>
            <p:cNvPr id="24" name="이등변 삼각형 102"/>
            <p:cNvSpPr>
              <a:spLocks noChangeAspect="1"/>
            </p:cNvSpPr>
            <p:nvPr/>
          </p:nvSpPr>
          <p:spPr>
            <a:xfrm rot="16200000" flipV="1">
              <a:off x="7116411" y="2030989"/>
              <a:ext cx="122744" cy="108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5" name="이등변 삼각형 103"/>
            <p:cNvSpPr>
              <a:spLocks noChangeAspect="1"/>
            </p:cNvSpPr>
            <p:nvPr/>
          </p:nvSpPr>
          <p:spPr>
            <a:xfrm rot="16200000" flipV="1">
              <a:off x="7272714" y="2021989"/>
              <a:ext cx="143201" cy="126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
        <p:nvSpPr>
          <p:cNvPr id="29" name="TextBox 10"/>
          <p:cNvSpPr txBox="1"/>
          <p:nvPr/>
        </p:nvSpPr>
        <p:spPr bwMode="auto">
          <a:xfrm>
            <a:off x="5069022" y="3327916"/>
            <a:ext cx="3103378"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200" b="1" dirty="0" smtClean="0">
                <a:solidFill>
                  <a:srgbClr val="7030A0"/>
                </a:solidFill>
                <a:latin typeface="標楷體" pitchFamily="65" charset="-120"/>
                <a:ea typeface="標楷體" pitchFamily="65" charset="-120"/>
              </a:rPr>
              <a:t>規劃</a:t>
            </a:r>
            <a:r>
              <a:rPr lang="zh-TW" altLang="en-US" sz="3200" b="1" dirty="0">
                <a:solidFill>
                  <a:srgbClr val="7030A0"/>
                </a:solidFill>
                <a:latin typeface="標楷體" pitchFamily="65" charset="-120"/>
                <a:ea typeface="標楷體" pitchFamily="65" charset="-120"/>
              </a:rPr>
              <a:t>說明 </a:t>
            </a:r>
            <a:endParaRPr lang="zh-CN" altLang="en-US" sz="3200" b="1" dirty="0">
              <a:solidFill>
                <a:srgbClr val="7030A0"/>
              </a:solidFill>
              <a:latin typeface="標楷體" pitchFamily="65" charset="-120"/>
              <a:ea typeface="標楷體" pitchFamily="65" charset="-120"/>
            </a:endParaRPr>
          </a:p>
        </p:txBody>
      </p:sp>
      <p:sp>
        <p:nvSpPr>
          <p:cNvPr id="30" name="TextBox 10"/>
          <p:cNvSpPr txBox="1"/>
          <p:nvPr/>
        </p:nvSpPr>
        <p:spPr bwMode="auto">
          <a:xfrm>
            <a:off x="5069022" y="4474932"/>
            <a:ext cx="2815342"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zh-TW" altLang="en-US" sz="3200" b="1" dirty="0">
                <a:solidFill>
                  <a:schemeClr val="accent4">
                    <a:lumMod val="50000"/>
                  </a:schemeClr>
                </a:solidFill>
                <a:latin typeface="標楷體" pitchFamily="65" charset="-120"/>
                <a:ea typeface="標楷體" pitchFamily="65" charset="-120"/>
              </a:rPr>
              <a:t>檢討與建議</a:t>
            </a:r>
            <a:endParaRPr lang="zh-CN" altLang="en-US" sz="3200" b="1" dirty="0">
              <a:solidFill>
                <a:schemeClr val="accent4">
                  <a:lumMod val="50000"/>
                </a:schemeClr>
              </a:solidFill>
              <a:latin typeface="標楷體" pitchFamily="65" charset="-120"/>
              <a:ea typeface="標楷體" pitchFamily="65" charset="-120"/>
            </a:endParaRPr>
          </a:p>
        </p:txBody>
      </p:sp>
      <p:sp>
        <p:nvSpPr>
          <p:cNvPr id="95" name="Oval 25"/>
          <p:cNvSpPr/>
          <p:nvPr/>
        </p:nvSpPr>
        <p:spPr>
          <a:xfrm>
            <a:off x="1647976" y="2519756"/>
            <a:ext cx="943899" cy="943899"/>
          </a:xfrm>
          <a:prstGeom prst="ellipse">
            <a:avLst/>
          </a:prstGeom>
          <a:solidFill>
            <a:srgbClr val="8388E3">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96" name="Oval 26"/>
          <p:cNvSpPr/>
          <p:nvPr/>
        </p:nvSpPr>
        <p:spPr>
          <a:xfrm>
            <a:off x="2319801" y="3355592"/>
            <a:ext cx="722466" cy="722466"/>
          </a:xfrm>
          <a:prstGeom prst="ellipse">
            <a:avLst/>
          </a:prstGeom>
          <a:solidFill>
            <a:srgbClr val="8388E3">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97" name="Oval 27"/>
          <p:cNvSpPr/>
          <p:nvPr/>
        </p:nvSpPr>
        <p:spPr>
          <a:xfrm>
            <a:off x="1054600" y="2920048"/>
            <a:ext cx="1783637" cy="1783637"/>
          </a:xfrm>
          <a:prstGeom prst="ellipse">
            <a:avLst/>
          </a:prstGeom>
          <a:solidFill>
            <a:srgbClr val="EC771B">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cxnSp>
        <p:nvCxnSpPr>
          <p:cNvPr id="98" name="Elbow Connector 46"/>
          <p:cNvCxnSpPr/>
          <p:nvPr/>
        </p:nvCxnSpPr>
        <p:spPr>
          <a:xfrm flipV="1">
            <a:off x="2319801" y="3691168"/>
            <a:ext cx="924584" cy="524272"/>
          </a:xfrm>
          <a:prstGeom prst="bentConnector3">
            <a:avLst>
              <a:gd name="adj1" fmla="val 50000"/>
            </a:avLst>
          </a:prstGeom>
          <a:noFill/>
          <a:ln w="38100" cap="flat" cmpd="sng" algn="ctr">
            <a:solidFill>
              <a:srgbClr val="B2F608"/>
            </a:solidFill>
            <a:prstDash val="solid"/>
            <a:tailEnd type="none"/>
          </a:ln>
          <a:effectLst/>
        </p:spPr>
      </p:cxnSp>
      <p:sp>
        <p:nvSpPr>
          <p:cNvPr id="99" name="Oval 50"/>
          <p:cNvSpPr/>
          <p:nvPr/>
        </p:nvSpPr>
        <p:spPr>
          <a:xfrm>
            <a:off x="2352877" y="4169048"/>
            <a:ext cx="597317" cy="597317"/>
          </a:xfrm>
          <a:prstGeom prst="ellipse">
            <a:avLst/>
          </a:prstGeom>
          <a:solidFill>
            <a:srgbClr val="B2F608">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100" name="Oval 51"/>
          <p:cNvSpPr/>
          <p:nvPr/>
        </p:nvSpPr>
        <p:spPr>
          <a:xfrm>
            <a:off x="973428" y="3924690"/>
            <a:ext cx="597317" cy="597317"/>
          </a:xfrm>
          <a:prstGeom prst="ellipse">
            <a:avLst/>
          </a:prstGeom>
          <a:solidFill>
            <a:srgbClr val="B2F608">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101" name="Oval 52"/>
          <p:cNvSpPr/>
          <p:nvPr/>
        </p:nvSpPr>
        <p:spPr>
          <a:xfrm>
            <a:off x="2591875" y="2875685"/>
            <a:ext cx="523749" cy="523749"/>
          </a:xfrm>
          <a:prstGeom prst="ellipse">
            <a:avLst/>
          </a:prstGeom>
          <a:solidFill>
            <a:srgbClr val="EC771B">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102" name="Oval 53"/>
          <p:cNvSpPr/>
          <p:nvPr/>
        </p:nvSpPr>
        <p:spPr>
          <a:xfrm>
            <a:off x="834073" y="3017085"/>
            <a:ext cx="573378" cy="573378"/>
          </a:xfrm>
          <a:prstGeom prst="ellipse">
            <a:avLst/>
          </a:prstGeom>
          <a:solidFill>
            <a:srgbClr val="F6E213">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103" name="Oval 54"/>
          <p:cNvSpPr/>
          <p:nvPr/>
        </p:nvSpPr>
        <p:spPr>
          <a:xfrm>
            <a:off x="3090579" y="3844028"/>
            <a:ext cx="379321" cy="379321"/>
          </a:xfrm>
          <a:prstGeom prst="ellipse">
            <a:avLst/>
          </a:prstGeom>
          <a:solidFill>
            <a:srgbClr val="F6E213">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104" name="Oval 29"/>
          <p:cNvSpPr/>
          <p:nvPr/>
        </p:nvSpPr>
        <p:spPr>
          <a:xfrm>
            <a:off x="1680559" y="1700808"/>
            <a:ext cx="531721" cy="531721"/>
          </a:xfrm>
          <a:prstGeom prst="ellipse">
            <a:avLst/>
          </a:prstGeom>
          <a:solidFill>
            <a:srgbClr val="B2F6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05" name="Oval 30"/>
          <p:cNvSpPr/>
          <p:nvPr/>
        </p:nvSpPr>
        <p:spPr>
          <a:xfrm>
            <a:off x="478367" y="3496731"/>
            <a:ext cx="531721" cy="531721"/>
          </a:xfrm>
          <a:prstGeom prst="ellipse">
            <a:avLst/>
          </a:prstGeom>
          <a:solidFill>
            <a:srgbClr val="B2F6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06" name="Oval 31"/>
          <p:cNvSpPr/>
          <p:nvPr/>
        </p:nvSpPr>
        <p:spPr>
          <a:xfrm>
            <a:off x="3229755" y="3344258"/>
            <a:ext cx="531721" cy="531721"/>
          </a:xfrm>
          <a:prstGeom prst="ellipse">
            <a:avLst/>
          </a:prstGeom>
          <a:solidFill>
            <a:srgbClr val="B2F6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07" name="Oval 32"/>
          <p:cNvSpPr/>
          <p:nvPr/>
        </p:nvSpPr>
        <p:spPr>
          <a:xfrm>
            <a:off x="2551970" y="2219795"/>
            <a:ext cx="531721" cy="531721"/>
          </a:xfrm>
          <a:prstGeom prst="ellipse">
            <a:avLst/>
          </a:prstGeom>
          <a:solidFill>
            <a:srgbClr val="8388E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08" name="Oval 33"/>
          <p:cNvSpPr/>
          <p:nvPr/>
        </p:nvSpPr>
        <p:spPr>
          <a:xfrm>
            <a:off x="1142884" y="2507138"/>
            <a:ext cx="531721" cy="531721"/>
          </a:xfrm>
          <a:prstGeom prst="ellipse">
            <a:avLst/>
          </a:prstGeom>
          <a:solidFill>
            <a:srgbClr val="8388E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09" name="Rectangle 9"/>
          <p:cNvSpPr/>
          <p:nvPr/>
        </p:nvSpPr>
        <p:spPr>
          <a:xfrm>
            <a:off x="2685466" y="2365832"/>
            <a:ext cx="264728" cy="2478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ysClr val="window" lastClr="FFFFFF"/>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10" name="Rectangle 16"/>
          <p:cNvSpPr/>
          <p:nvPr/>
        </p:nvSpPr>
        <p:spPr>
          <a:xfrm rot="2700000">
            <a:off x="3412389" y="3417686"/>
            <a:ext cx="200561" cy="3595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ysClr val="window" lastClr="FFFFFF"/>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11" name="Parallelogram 15"/>
          <p:cNvSpPr/>
          <p:nvPr/>
        </p:nvSpPr>
        <p:spPr>
          <a:xfrm rot="16200000">
            <a:off x="1800887" y="1792385"/>
            <a:ext cx="291063" cy="31506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12" name="Pie 24"/>
          <p:cNvSpPr/>
          <p:nvPr/>
        </p:nvSpPr>
        <p:spPr>
          <a:xfrm>
            <a:off x="578751" y="3614149"/>
            <a:ext cx="298536" cy="29688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113" name="Round Same Side Corner Rectangle 6"/>
          <p:cNvSpPr>
            <a:spLocks noChangeAspect="1"/>
          </p:cNvSpPr>
          <p:nvPr/>
        </p:nvSpPr>
        <p:spPr>
          <a:xfrm rot="2700000">
            <a:off x="1363846" y="2626854"/>
            <a:ext cx="89795" cy="36000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14" name="Oval 39"/>
          <p:cNvSpPr/>
          <p:nvPr/>
        </p:nvSpPr>
        <p:spPr>
          <a:xfrm>
            <a:off x="3634961" y="4082919"/>
            <a:ext cx="531721" cy="531721"/>
          </a:xfrm>
          <a:prstGeom prst="ellipse">
            <a:avLst/>
          </a:prstGeom>
          <a:solidFill>
            <a:srgbClr val="8388E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15" name="Oval 40"/>
          <p:cNvSpPr/>
          <p:nvPr/>
        </p:nvSpPr>
        <p:spPr>
          <a:xfrm>
            <a:off x="227273" y="4280362"/>
            <a:ext cx="531721" cy="531721"/>
          </a:xfrm>
          <a:prstGeom prst="ellipse">
            <a:avLst/>
          </a:prstGeom>
          <a:solidFill>
            <a:srgbClr val="8388E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16" name="Rectangle 30"/>
          <p:cNvSpPr/>
          <p:nvPr/>
        </p:nvSpPr>
        <p:spPr>
          <a:xfrm>
            <a:off x="395536" y="4431464"/>
            <a:ext cx="236076" cy="23538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17" name="Rounded Rectangle 27"/>
          <p:cNvSpPr/>
          <p:nvPr/>
        </p:nvSpPr>
        <p:spPr>
          <a:xfrm>
            <a:off x="3773431" y="4251456"/>
            <a:ext cx="295662" cy="22710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cxnSp>
        <p:nvCxnSpPr>
          <p:cNvPr id="118" name="Elbow Connector 43"/>
          <p:cNvCxnSpPr/>
          <p:nvPr/>
        </p:nvCxnSpPr>
        <p:spPr>
          <a:xfrm rot="16200000" flipV="1">
            <a:off x="1199815" y="2955868"/>
            <a:ext cx="1665393" cy="174829"/>
          </a:xfrm>
          <a:prstGeom prst="bentConnector3">
            <a:avLst>
              <a:gd name="adj1" fmla="val 50000"/>
            </a:avLst>
          </a:prstGeom>
          <a:noFill/>
          <a:ln w="38100" cap="flat" cmpd="sng" algn="ctr">
            <a:solidFill>
              <a:srgbClr val="B2F608"/>
            </a:solidFill>
            <a:prstDash val="solid"/>
            <a:tailEnd type="none"/>
          </a:ln>
          <a:effectLst/>
        </p:spPr>
      </p:cxnSp>
      <p:cxnSp>
        <p:nvCxnSpPr>
          <p:cNvPr id="119" name="Elbow Connector 44"/>
          <p:cNvCxnSpPr>
            <a:endCxn id="108" idx="4"/>
          </p:cNvCxnSpPr>
          <p:nvPr/>
        </p:nvCxnSpPr>
        <p:spPr>
          <a:xfrm rot="16200000" flipV="1">
            <a:off x="1147046" y="3300558"/>
            <a:ext cx="1103210" cy="579812"/>
          </a:xfrm>
          <a:prstGeom prst="bentConnector3">
            <a:avLst>
              <a:gd name="adj1" fmla="val 50000"/>
            </a:avLst>
          </a:prstGeom>
          <a:noFill/>
          <a:ln w="38100" cap="flat" cmpd="sng" algn="ctr">
            <a:solidFill>
              <a:srgbClr val="8388E3"/>
            </a:solidFill>
            <a:prstDash val="solid"/>
            <a:tailEnd type="none"/>
          </a:ln>
          <a:effectLst/>
        </p:spPr>
      </p:cxnSp>
      <p:cxnSp>
        <p:nvCxnSpPr>
          <p:cNvPr id="120" name="Elbow Connector 45"/>
          <p:cNvCxnSpPr>
            <a:endCxn id="107" idx="4"/>
          </p:cNvCxnSpPr>
          <p:nvPr/>
        </p:nvCxnSpPr>
        <p:spPr>
          <a:xfrm rot="5400000" flipH="1" flipV="1">
            <a:off x="1851455" y="3165061"/>
            <a:ext cx="1379920" cy="552831"/>
          </a:xfrm>
          <a:prstGeom prst="bentConnector3">
            <a:avLst>
              <a:gd name="adj1" fmla="val 50000"/>
            </a:avLst>
          </a:prstGeom>
          <a:noFill/>
          <a:ln w="38100" cap="flat" cmpd="sng" algn="ctr">
            <a:solidFill>
              <a:srgbClr val="8388E3"/>
            </a:solidFill>
            <a:prstDash val="solid"/>
            <a:tailEnd type="none"/>
          </a:ln>
          <a:effectLst/>
        </p:spPr>
      </p:cxnSp>
      <p:cxnSp>
        <p:nvCxnSpPr>
          <p:cNvPr id="121" name="Elbow Connector 47"/>
          <p:cNvCxnSpPr/>
          <p:nvPr/>
        </p:nvCxnSpPr>
        <p:spPr>
          <a:xfrm rot="10800000">
            <a:off x="995460" y="3783582"/>
            <a:ext cx="874154" cy="546618"/>
          </a:xfrm>
          <a:prstGeom prst="bentConnector3">
            <a:avLst>
              <a:gd name="adj1" fmla="val 50000"/>
            </a:avLst>
          </a:prstGeom>
          <a:noFill/>
          <a:ln w="38100" cap="flat" cmpd="sng" algn="ctr">
            <a:solidFill>
              <a:srgbClr val="B2F608"/>
            </a:solidFill>
            <a:prstDash val="solid"/>
            <a:tailEnd type="none"/>
          </a:ln>
          <a:effectLst/>
        </p:spPr>
      </p:cxnSp>
      <p:cxnSp>
        <p:nvCxnSpPr>
          <p:cNvPr id="122" name="Elbow Connector 48"/>
          <p:cNvCxnSpPr/>
          <p:nvPr/>
        </p:nvCxnSpPr>
        <p:spPr>
          <a:xfrm flipV="1">
            <a:off x="2366918" y="4330199"/>
            <a:ext cx="1288484" cy="265860"/>
          </a:xfrm>
          <a:prstGeom prst="bentConnector3">
            <a:avLst>
              <a:gd name="adj1" fmla="val 44323"/>
            </a:avLst>
          </a:prstGeom>
          <a:noFill/>
          <a:ln w="38100" cap="flat" cmpd="sng" algn="ctr">
            <a:solidFill>
              <a:srgbClr val="8388E3"/>
            </a:solidFill>
            <a:prstDash val="solid"/>
            <a:tailEnd type="none"/>
          </a:ln>
          <a:effectLst/>
        </p:spPr>
      </p:cxnSp>
      <p:cxnSp>
        <p:nvCxnSpPr>
          <p:cNvPr id="123" name="Elbow Connector 49"/>
          <p:cNvCxnSpPr/>
          <p:nvPr/>
        </p:nvCxnSpPr>
        <p:spPr>
          <a:xfrm rot="10800000">
            <a:off x="779436" y="4546224"/>
            <a:ext cx="1090179" cy="409877"/>
          </a:xfrm>
          <a:prstGeom prst="bentConnector3">
            <a:avLst>
              <a:gd name="adj1" fmla="val 50000"/>
            </a:avLst>
          </a:prstGeom>
          <a:noFill/>
          <a:ln w="38100" cap="flat" cmpd="sng" algn="ctr">
            <a:solidFill>
              <a:srgbClr val="8388E3"/>
            </a:solidFill>
            <a:prstDash val="solid"/>
            <a:tailEnd type="none"/>
          </a:ln>
          <a:effectLst/>
        </p:spPr>
      </p:cxnSp>
      <p:sp>
        <p:nvSpPr>
          <p:cNvPr id="124" name="Round Same Side Corner Rectangle 6"/>
          <p:cNvSpPr/>
          <p:nvPr/>
        </p:nvSpPr>
        <p:spPr>
          <a:xfrm rot="10800000" flipH="1">
            <a:off x="1829972" y="3555288"/>
            <a:ext cx="584719" cy="2136476"/>
          </a:xfrm>
          <a:custGeom>
            <a:avLst/>
            <a:gdLst/>
            <a:ahLst/>
            <a:cxnLst/>
            <a:rect l="l" t="t" r="r" b="b"/>
            <a:pathLst>
              <a:path w="584719" h="2136476">
                <a:moveTo>
                  <a:pt x="10964" y="889917"/>
                </a:moveTo>
                <a:cubicBezTo>
                  <a:pt x="75615" y="889918"/>
                  <a:pt x="128024" y="797671"/>
                  <a:pt x="128024" y="683879"/>
                </a:cubicBezTo>
                <a:lnTo>
                  <a:pt x="128024" y="0"/>
                </a:lnTo>
                <a:lnTo>
                  <a:pt x="0" y="0"/>
                </a:lnTo>
                <a:lnTo>
                  <a:pt x="0" y="887972"/>
                </a:lnTo>
                <a:cubicBezTo>
                  <a:pt x="3573" y="889612"/>
                  <a:pt x="7248" y="889917"/>
                  <a:pt x="10964" y="889917"/>
                </a:cubicBezTo>
                <a:close/>
                <a:moveTo>
                  <a:pt x="573754" y="889918"/>
                </a:moveTo>
                <a:cubicBezTo>
                  <a:pt x="577471" y="889918"/>
                  <a:pt x="581146" y="889612"/>
                  <a:pt x="584719" y="887972"/>
                </a:cubicBezTo>
                <a:lnTo>
                  <a:pt x="584719" y="0"/>
                </a:lnTo>
                <a:lnTo>
                  <a:pt x="456694" y="0"/>
                </a:lnTo>
                <a:lnTo>
                  <a:pt x="456694" y="683879"/>
                </a:lnTo>
                <a:cubicBezTo>
                  <a:pt x="456695" y="797671"/>
                  <a:pt x="509104" y="889918"/>
                  <a:pt x="573754" y="889918"/>
                </a:cubicBezTo>
                <a:close/>
                <a:moveTo>
                  <a:pt x="292360" y="889918"/>
                </a:moveTo>
                <a:cubicBezTo>
                  <a:pt x="357010" y="889918"/>
                  <a:pt x="409420" y="801725"/>
                  <a:pt x="409420" y="692933"/>
                </a:cubicBezTo>
                <a:lnTo>
                  <a:pt x="409420" y="0"/>
                </a:lnTo>
                <a:lnTo>
                  <a:pt x="175300" y="0"/>
                </a:lnTo>
                <a:lnTo>
                  <a:pt x="175300" y="692933"/>
                </a:lnTo>
                <a:cubicBezTo>
                  <a:pt x="175300" y="801725"/>
                  <a:pt x="227709" y="889918"/>
                  <a:pt x="292360" y="889918"/>
                </a:cubicBezTo>
                <a:close/>
                <a:moveTo>
                  <a:pt x="146158" y="1665491"/>
                </a:moveTo>
                <a:lnTo>
                  <a:pt x="438485" y="1665491"/>
                </a:lnTo>
                <a:lnTo>
                  <a:pt x="560664" y="988448"/>
                </a:lnTo>
                <a:cubicBezTo>
                  <a:pt x="499413" y="983746"/>
                  <a:pt x="448810" y="934951"/>
                  <a:pt x="432671" y="869294"/>
                </a:cubicBezTo>
                <a:cubicBezTo>
                  <a:pt x="416317" y="939198"/>
                  <a:pt x="360373" y="989785"/>
                  <a:pt x="294137" y="989785"/>
                </a:cubicBezTo>
                <a:cubicBezTo>
                  <a:pt x="227903" y="989785"/>
                  <a:pt x="171958" y="939199"/>
                  <a:pt x="155604" y="869294"/>
                </a:cubicBezTo>
                <a:cubicBezTo>
                  <a:pt x="139137" y="936225"/>
                  <a:pt x="86881" y="985637"/>
                  <a:pt x="24052" y="988860"/>
                </a:cubicBezTo>
                <a:close/>
                <a:moveTo>
                  <a:pt x="292357" y="2136476"/>
                </a:moveTo>
                <a:lnTo>
                  <a:pt x="428081" y="1762218"/>
                </a:lnTo>
                <a:lnTo>
                  <a:pt x="156635" y="1762218"/>
                </a:lnTo>
                <a:close/>
              </a:path>
            </a:pathLst>
          </a:custGeom>
          <a:solidFill>
            <a:srgbClr val="EC771B"/>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Arial"/>
              <a:ea typeface="Arial Unicode MS"/>
              <a:cs typeface="+mn-cs"/>
            </a:endParaRPr>
          </a:p>
        </p:txBody>
      </p:sp>
      <p:sp>
        <p:nvSpPr>
          <p:cNvPr id="125" name="Oval 63"/>
          <p:cNvSpPr/>
          <p:nvPr/>
        </p:nvSpPr>
        <p:spPr>
          <a:xfrm>
            <a:off x="1571597" y="3737571"/>
            <a:ext cx="276816" cy="276816"/>
          </a:xfrm>
          <a:prstGeom prst="ellipse">
            <a:avLst/>
          </a:prstGeom>
          <a:solidFill>
            <a:srgbClr val="B2F608">
              <a:alpha val="4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black"/>
              </a:solidFill>
              <a:effectLst/>
              <a:uLnTx/>
              <a:uFillTx/>
              <a:latin typeface="Arial"/>
              <a:ea typeface="Arial Unicode MS"/>
              <a:cs typeface="+mn-cs"/>
            </a:endParaRPr>
          </a:p>
        </p:txBody>
      </p:sp>
      <p:sp>
        <p:nvSpPr>
          <p:cNvPr id="126" name="標題 1"/>
          <p:cNvSpPr>
            <a:spLocks noGrp="1"/>
          </p:cNvSpPr>
          <p:nvPr>
            <p:ph type="title"/>
          </p:nvPr>
        </p:nvSpPr>
        <p:spPr>
          <a:xfrm>
            <a:off x="5076056" y="188640"/>
            <a:ext cx="3995936" cy="850106"/>
          </a:xfrm>
        </p:spPr>
        <p:txBody>
          <a:bodyPr>
            <a:normAutofit/>
          </a:bodyPr>
          <a:lstStyle/>
          <a:p>
            <a:r>
              <a:rPr lang="zh-TW" altLang="en-US" sz="3600" dirty="0">
                <a:latin typeface="華康康楷體W5" pitchFamily="65" charset="-120"/>
                <a:ea typeface="華康康楷體W5" pitchFamily="65" charset="-120"/>
              </a:rPr>
              <a:t>大綱</a:t>
            </a:r>
          </a:p>
        </p:txBody>
      </p:sp>
    </p:spTree>
    <p:extLst>
      <p:ext uri="{BB962C8B-B14F-4D97-AF65-F5344CB8AC3E}">
        <p14:creationId xmlns:p14="http://schemas.microsoft.com/office/powerpoint/2010/main" val="1806331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2040" y="188640"/>
            <a:ext cx="4139952" cy="850106"/>
          </a:xfrm>
        </p:spPr>
        <p:txBody>
          <a:bodyPr>
            <a:normAutofit fontScale="90000"/>
          </a:bodyPr>
          <a:lstStyle/>
          <a:p>
            <a:r>
              <a:rPr lang="zh-TW" altLang="en-US" sz="3600" dirty="0" smtClean="0">
                <a:latin typeface="華康康楷體W5" pitchFamily="65" charset="-120"/>
                <a:ea typeface="華康康楷體W5" pitchFamily="65" charset="-120"/>
              </a:rPr>
              <a:t>規劃說明</a:t>
            </a:r>
            <a:r>
              <a:rPr lang="en-US" altLang="zh-TW" sz="3600" dirty="0" smtClean="0">
                <a:latin typeface="華康康楷體W5" pitchFamily="65" charset="-120"/>
                <a:ea typeface="華康康楷體W5" pitchFamily="65" charset="-120"/>
              </a:rPr>
              <a:t>-</a:t>
            </a:r>
            <a:r>
              <a:rPr lang="zh-TW" altLang="en-US" sz="3600" dirty="0" smtClean="0">
                <a:latin typeface="華康康楷體W5" pitchFamily="65" charset="-120"/>
                <a:ea typeface="華康康楷體W5" pitchFamily="65" charset="-120"/>
              </a:rPr>
              <a:t>志願試探後</a:t>
            </a:r>
            <a:endParaRPr lang="zh-TW" altLang="en-US" sz="3600" dirty="0">
              <a:latin typeface="華康康楷體W5" pitchFamily="65" charset="-120"/>
              <a:ea typeface="華康康楷體W5" pitchFamily="65" charset="-120"/>
            </a:endParaRPr>
          </a:p>
        </p:txBody>
      </p:sp>
      <p:sp>
        <p:nvSpPr>
          <p:cNvPr id="4" name="文字方塊 3"/>
          <p:cNvSpPr txBox="1"/>
          <p:nvPr/>
        </p:nvSpPr>
        <p:spPr>
          <a:xfrm>
            <a:off x="107504" y="1700802"/>
            <a:ext cx="8856984" cy="3046988"/>
          </a:xfrm>
          <a:prstGeom prst="rect">
            <a:avLst/>
          </a:prstGeom>
          <a:noFill/>
        </p:spPr>
        <p:txBody>
          <a:bodyPr wrap="square" rtlCol="0">
            <a:spAutoFit/>
          </a:bodyPr>
          <a:lstStyle/>
          <a:p>
            <a:pPr marL="457200" indent="-457200">
              <a:buFont typeface="Wingdings" panose="05000000000000000000" pitchFamily="2" charset="2"/>
              <a:buChar char="Ø"/>
            </a:pPr>
            <a:r>
              <a:rPr lang="zh-TW" altLang="en-US" sz="3200" dirty="0">
                <a:ea typeface="華康康楷體W5"/>
              </a:rPr>
              <a:t>志願</a:t>
            </a:r>
            <a:r>
              <a:rPr lang="zh-TW" altLang="en-US" sz="3200" dirty="0" smtClean="0">
                <a:ea typeface="華康康楷體W5"/>
              </a:rPr>
              <a:t>試探後</a:t>
            </a:r>
            <a:r>
              <a:rPr lang="zh-TW" altLang="en-US" sz="3200" dirty="0">
                <a:ea typeface="華康康楷體W5"/>
              </a:rPr>
              <a:t>，</a:t>
            </a:r>
            <a:r>
              <a:rPr lang="zh-TW" altLang="en-US" sz="3200" dirty="0" smtClean="0">
                <a:ea typeface="華康康楷體W5"/>
              </a:rPr>
              <a:t>請聯合辦理區縣市</a:t>
            </a:r>
            <a:r>
              <a:rPr lang="zh-TW" altLang="en-US" sz="3200" dirty="0">
                <a:ea typeface="華康康楷體W5"/>
              </a:rPr>
              <a:t>政府透過系統</a:t>
            </a:r>
            <a:r>
              <a:rPr lang="zh-TW" altLang="en-US" sz="3200" dirty="0" smtClean="0">
                <a:ea typeface="華康康楷體W5"/>
              </a:rPr>
              <a:t>掌握程度較重之視、聽、肢障礙類學生，提醒</a:t>
            </a:r>
            <a:r>
              <a:rPr lang="zh-TW" altLang="en-US" sz="3200" dirty="0">
                <a:ea typeface="華康康楷體W5"/>
              </a:rPr>
              <a:t>說明相關的特教</a:t>
            </a:r>
            <a:r>
              <a:rPr lang="zh-TW" altLang="en-US" sz="3200" dirty="0" smtClean="0">
                <a:ea typeface="華康康楷體W5"/>
              </a:rPr>
              <a:t>資源。</a:t>
            </a:r>
            <a:endParaRPr lang="en-US" altLang="zh-TW" sz="3200" dirty="0" smtClean="0">
              <a:ea typeface="華康康楷體W5"/>
            </a:endParaRPr>
          </a:p>
          <a:p>
            <a:endParaRPr lang="en-US" altLang="zh-TW" sz="3200" dirty="0" smtClean="0">
              <a:ea typeface="華康康楷體W5"/>
            </a:endParaRPr>
          </a:p>
          <a:p>
            <a:pPr marL="457200" indent="-457200">
              <a:buFont typeface="Wingdings" panose="05000000000000000000" pitchFamily="2" charset="2"/>
              <a:buChar char="Ø"/>
            </a:pPr>
            <a:r>
              <a:rPr lang="zh-TW" altLang="en-US" sz="3200" dirty="0" smtClean="0">
                <a:ea typeface="華康康楷體W5"/>
              </a:rPr>
              <a:t>學生</a:t>
            </a:r>
            <a:r>
              <a:rPr lang="zh-TW" altLang="en-US" sz="3200" dirty="0">
                <a:ea typeface="華康康楷體W5"/>
              </a:rPr>
              <a:t>及</a:t>
            </a:r>
            <a:r>
              <a:rPr lang="zh-TW" altLang="en-US" sz="3200" dirty="0" smtClean="0">
                <a:ea typeface="華康康楷體W5"/>
              </a:rPr>
              <a:t>家長若仍</a:t>
            </a:r>
            <a:r>
              <a:rPr lang="zh-TW" altLang="en-US" sz="3200" dirty="0">
                <a:ea typeface="華康康楷體W5"/>
              </a:rPr>
              <a:t>維持原志願，請縣市政府詢問家長原因並紀錄回報給聯合辦理</a:t>
            </a:r>
            <a:r>
              <a:rPr lang="zh-TW" altLang="en-US" sz="3200" dirty="0" smtClean="0">
                <a:ea typeface="華康康楷體W5"/>
              </a:rPr>
              <a:t>區總召學校。</a:t>
            </a:r>
            <a:endParaRPr lang="zh-TW" altLang="en-US" dirty="0"/>
          </a:p>
        </p:txBody>
      </p:sp>
    </p:spTree>
    <p:extLst>
      <p:ext uri="{BB962C8B-B14F-4D97-AF65-F5344CB8AC3E}">
        <p14:creationId xmlns:p14="http://schemas.microsoft.com/office/powerpoint/2010/main" val="2907854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2040" y="188640"/>
            <a:ext cx="4139952" cy="850106"/>
          </a:xfrm>
        </p:spPr>
        <p:txBody>
          <a:bodyPr>
            <a:normAutofit/>
          </a:bodyPr>
          <a:lstStyle/>
          <a:p>
            <a:r>
              <a:rPr lang="zh-TW" altLang="en-US" sz="3600" dirty="0" smtClean="0">
                <a:latin typeface="華康康楷體W5" pitchFamily="65" charset="-120"/>
                <a:ea typeface="華康康楷體W5" pitchFamily="65" charset="-120"/>
              </a:rPr>
              <a:t>規劃說明</a:t>
            </a:r>
            <a:r>
              <a:rPr lang="en-US" altLang="zh-TW" sz="3600" dirty="0" smtClean="0">
                <a:latin typeface="華康康楷體W5" pitchFamily="65" charset="-120"/>
                <a:ea typeface="華康康楷體W5" pitchFamily="65" charset="-120"/>
              </a:rPr>
              <a:t>-</a:t>
            </a:r>
            <a:r>
              <a:rPr lang="zh-TW" altLang="en-US" sz="3600" dirty="0" smtClean="0">
                <a:latin typeface="華康康楷體W5" pitchFamily="65" charset="-120"/>
                <a:ea typeface="華康康楷體W5" pitchFamily="65" charset="-120"/>
              </a:rPr>
              <a:t>就讀後</a:t>
            </a:r>
            <a:endParaRPr lang="zh-TW" altLang="en-US" sz="3600" dirty="0">
              <a:latin typeface="華康康楷體W5" pitchFamily="65" charset="-120"/>
              <a:ea typeface="華康康楷體W5" pitchFamily="65" charset="-120"/>
            </a:endParaRPr>
          </a:p>
        </p:txBody>
      </p:sp>
      <p:sp>
        <p:nvSpPr>
          <p:cNvPr id="4" name="文字方塊 3"/>
          <p:cNvSpPr txBox="1"/>
          <p:nvPr/>
        </p:nvSpPr>
        <p:spPr>
          <a:xfrm>
            <a:off x="107504" y="1700802"/>
            <a:ext cx="8856984" cy="2554545"/>
          </a:xfrm>
          <a:prstGeom prst="rect">
            <a:avLst/>
          </a:prstGeom>
          <a:noFill/>
        </p:spPr>
        <p:txBody>
          <a:bodyPr wrap="square" rtlCol="0">
            <a:spAutoFit/>
          </a:bodyPr>
          <a:lstStyle/>
          <a:p>
            <a:pPr marL="457200" indent="-457200">
              <a:buFont typeface="Wingdings" panose="05000000000000000000" pitchFamily="2" charset="2"/>
              <a:buChar char="Ø"/>
            </a:pPr>
            <a:r>
              <a:rPr lang="zh-TW" altLang="en-US" sz="3200" dirty="0" smtClean="0">
                <a:ea typeface="華康康楷體W5"/>
              </a:rPr>
              <a:t>若學生經宣導說明後仍於聯合辦理區選擇就讀</a:t>
            </a:r>
            <a:r>
              <a:rPr lang="zh-TW" altLang="en-US" sz="3200" dirty="0">
                <a:ea typeface="華康康楷體W5"/>
              </a:rPr>
              <a:t>一般特殊教育</a:t>
            </a:r>
            <a:r>
              <a:rPr lang="zh-TW" altLang="en-US" sz="3200" dirty="0" smtClean="0">
                <a:ea typeface="華康康楷體W5"/>
              </a:rPr>
              <a:t>學校或</a:t>
            </a:r>
            <a:r>
              <a:rPr lang="zh-TW" altLang="en-US" sz="3200" dirty="0">
                <a:ea typeface="華康康楷體W5"/>
              </a:rPr>
              <a:t>一般</a:t>
            </a:r>
            <a:r>
              <a:rPr lang="zh-TW" altLang="en-US" sz="3200" dirty="0" smtClean="0">
                <a:ea typeface="華康康楷體W5"/>
              </a:rPr>
              <a:t>高中，而後產生</a:t>
            </a:r>
            <a:r>
              <a:rPr lang="zh-TW" altLang="en-US" sz="3200" dirty="0">
                <a:ea typeface="華康康楷體W5"/>
              </a:rPr>
              <a:t>不適應狀況</a:t>
            </a:r>
            <a:r>
              <a:rPr lang="zh-TW" altLang="en-US" sz="3200" dirty="0" smtClean="0">
                <a:ea typeface="華康康楷體W5"/>
              </a:rPr>
              <a:t>，請學生安置所在學校</a:t>
            </a:r>
            <a:r>
              <a:rPr lang="zh-TW" altLang="en-US" sz="3200" dirty="0" smtClean="0">
                <a:latin typeface="標楷體"/>
                <a:ea typeface="標楷體"/>
              </a:rPr>
              <a:t>，向該分區主辦學校反映後，</a:t>
            </a:r>
            <a:r>
              <a:rPr lang="zh-TW" altLang="en-US" sz="3200" dirty="0">
                <a:ea typeface="華康康楷體W5"/>
              </a:rPr>
              <a:t>以</a:t>
            </a:r>
            <a:r>
              <a:rPr lang="zh-TW" altLang="en-US" sz="3200" dirty="0" smtClean="0">
                <a:ea typeface="華康康楷體W5"/>
              </a:rPr>
              <a:t>專案</a:t>
            </a:r>
            <a:r>
              <a:rPr lang="zh-TW" altLang="en-US" sz="3200" dirty="0">
                <a:ea typeface="華康康楷體W5"/>
              </a:rPr>
              <a:t>方式協商安置</a:t>
            </a:r>
            <a:r>
              <a:rPr lang="zh-TW" altLang="en-US" sz="3200" dirty="0" smtClean="0">
                <a:ea typeface="華康康楷體W5"/>
              </a:rPr>
              <a:t>學生至適合之感官</a:t>
            </a:r>
            <a:r>
              <a:rPr lang="zh-TW" altLang="en-US" sz="3200" dirty="0">
                <a:ea typeface="華康康楷體W5"/>
              </a:rPr>
              <a:t>類學校</a:t>
            </a:r>
            <a:r>
              <a:rPr lang="zh-TW" altLang="en-US" sz="3200" dirty="0" smtClean="0">
                <a:ea typeface="華康康楷體W5"/>
              </a:rPr>
              <a:t>。</a:t>
            </a:r>
            <a:endParaRPr lang="zh-TW" altLang="en-US" dirty="0"/>
          </a:p>
        </p:txBody>
      </p:sp>
    </p:spTree>
    <p:extLst>
      <p:ext uri="{BB962C8B-B14F-4D97-AF65-F5344CB8AC3E}">
        <p14:creationId xmlns:p14="http://schemas.microsoft.com/office/powerpoint/2010/main" val="2269354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276872"/>
            <a:ext cx="8229600" cy="3849291"/>
          </a:xfrm>
        </p:spPr>
        <p:txBody>
          <a:bodyPr/>
          <a:lstStyle/>
          <a:p>
            <a:pPr>
              <a:buNone/>
            </a:pPr>
            <a:r>
              <a:rPr lang="zh-TW" altLang="en-US" dirty="0" smtClean="0">
                <a:latin typeface="標楷體" panose="03000509000000000000" pitchFamily="65" charset="-120"/>
                <a:ea typeface="標楷體" panose="03000509000000000000" pitchFamily="65" charset="-120"/>
              </a:rPr>
              <a:t>報告完畢</a:t>
            </a:r>
            <a:r>
              <a:rPr lang="en-US" altLang="zh-TW" dirty="0" smtClean="0">
                <a:latin typeface="標楷體" panose="03000509000000000000" pitchFamily="65" charset="-120"/>
                <a:ea typeface="標楷體" panose="03000509000000000000" pitchFamily="65" charset="-120"/>
              </a:rPr>
              <a:t>!</a:t>
            </a:r>
          </a:p>
          <a:p>
            <a:pPr>
              <a:buNone/>
            </a:pPr>
            <a:r>
              <a:rPr lang="zh-TW" altLang="en-US" dirty="0" smtClean="0">
                <a:latin typeface="標楷體" panose="03000509000000000000" pitchFamily="65" charset="-120"/>
                <a:ea typeface="標楷體" panose="03000509000000000000" pitchFamily="65" charset="-120"/>
              </a:rPr>
              <a:t>感謝各位夥伴同心協力</a:t>
            </a:r>
            <a:endParaRPr lang="en-US" altLang="zh-TW" dirty="0" smtClean="0">
              <a:latin typeface="標楷體" panose="03000509000000000000" pitchFamily="65" charset="-120"/>
              <a:ea typeface="標楷體" panose="03000509000000000000" pitchFamily="65" charset="-120"/>
            </a:endParaRPr>
          </a:p>
          <a:p>
            <a:pPr>
              <a:buNone/>
            </a:pPr>
            <a:r>
              <a:rPr lang="zh-TW" altLang="en-US" dirty="0" smtClean="0">
                <a:latin typeface="標楷體" panose="03000509000000000000" pitchFamily="65" charset="-120"/>
                <a:ea typeface="標楷體" panose="03000509000000000000" pitchFamily="65" charset="-120"/>
              </a:rPr>
              <a:t>                  為學生創造美好未來</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88640"/>
            <a:ext cx="4067944" cy="850106"/>
          </a:xfrm>
        </p:spPr>
        <p:txBody>
          <a:bodyPr>
            <a:normAutofit/>
          </a:bodyPr>
          <a:lstStyle/>
          <a:p>
            <a:r>
              <a:rPr lang="zh-TW" altLang="en-US" sz="3600" dirty="0" smtClean="0">
                <a:latin typeface="標楷體" panose="03000509000000000000" pitchFamily="65" charset="-120"/>
                <a:ea typeface="標楷體" panose="03000509000000000000" pitchFamily="65" charset="-120"/>
              </a:rPr>
              <a:t>前言</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緣起一</a:t>
            </a:r>
            <a:endParaRPr lang="zh-TW" altLang="en-US" sz="3600" dirty="0">
              <a:latin typeface="標楷體" panose="03000509000000000000" pitchFamily="65" charset="-120"/>
              <a:ea typeface="標楷體" panose="03000509000000000000" pitchFamily="65" charset="-120"/>
            </a:endParaRPr>
          </a:p>
        </p:txBody>
      </p:sp>
      <p:sp>
        <p:nvSpPr>
          <p:cNvPr id="21" name="Oval 4"/>
          <p:cNvSpPr>
            <a:spLocks noChangeArrowheads="1"/>
          </p:cNvSpPr>
          <p:nvPr/>
        </p:nvSpPr>
        <p:spPr bwMode="auto">
          <a:xfrm>
            <a:off x="245254" y="2617725"/>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473890" y="4429379"/>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251423" y="3099098"/>
            <a:ext cx="2215003" cy="1389813"/>
          </a:xfrm>
          <a:prstGeom prst="rect">
            <a:avLst/>
          </a:prstGeom>
          <a:noFill/>
        </p:spPr>
        <p:txBody>
          <a:bodyPr wrap="square" lIns="96210" tIns="48106" rIns="96210" bIns="48106" rtlCol="0" anchor="ctr">
            <a:spAutoFit/>
          </a:bodyPr>
          <a:lstStyle/>
          <a:p>
            <a:pPr algn="ctr"/>
            <a:r>
              <a:rPr lang="en-US" altLang="zh-TW" sz="2800" b="1" dirty="0" smtClean="0">
                <a:solidFill>
                  <a:schemeClr val="bg1"/>
                </a:solidFill>
                <a:latin typeface="標楷體" pitchFamily="65" charset="-120"/>
                <a:ea typeface="標楷體" pitchFamily="65" charset="-120"/>
              </a:rPr>
              <a:t>110</a:t>
            </a:r>
            <a:r>
              <a:rPr lang="zh-TW" altLang="en-US" sz="2800" b="1" dirty="0" smtClean="0">
                <a:solidFill>
                  <a:schemeClr val="bg1"/>
                </a:solidFill>
                <a:latin typeface="標楷體" pitchFamily="65" charset="-120"/>
                <a:ea typeface="標楷體" pitchFamily="65" charset="-120"/>
              </a:rPr>
              <a:t>學年度說明會規畫</a:t>
            </a:r>
            <a:endParaRPr lang="en-US" altLang="zh-TW" sz="2800" b="1" dirty="0" smtClean="0">
              <a:solidFill>
                <a:schemeClr val="bg1"/>
              </a:solidFill>
              <a:latin typeface="標楷體" pitchFamily="65" charset="-120"/>
              <a:ea typeface="標楷體" pitchFamily="65" charset="-120"/>
            </a:endParaRPr>
          </a:p>
          <a:p>
            <a:pPr algn="ctr"/>
            <a:r>
              <a:rPr lang="zh-TW" altLang="en-US" sz="2800" b="1" dirty="0" smtClean="0">
                <a:solidFill>
                  <a:schemeClr val="bg1"/>
                </a:solidFill>
                <a:latin typeface="標楷體" pitchFamily="65" charset="-120"/>
                <a:ea typeface="標楷體" pitchFamily="65" charset="-120"/>
              </a:rPr>
              <a:t>重點</a:t>
            </a:r>
            <a:endParaRPr lang="zh-TW" altLang="en-US" sz="2800" b="1" dirty="0">
              <a:solidFill>
                <a:schemeClr val="bg1"/>
              </a:solidFill>
              <a:latin typeface="標楷體" pitchFamily="65" charset="-120"/>
              <a:ea typeface="標楷體" pitchFamily="65" charset="-120"/>
            </a:endParaRPr>
          </a:p>
        </p:txBody>
      </p:sp>
      <p:sp>
        <p:nvSpPr>
          <p:cNvPr id="25" name="TextBox 18"/>
          <p:cNvSpPr txBox="1"/>
          <p:nvPr/>
        </p:nvSpPr>
        <p:spPr>
          <a:xfrm>
            <a:off x="2627785" y="1340768"/>
            <a:ext cx="6419608" cy="4578378"/>
          </a:xfrm>
          <a:prstGeom prst="rect">
            <a:avLst/>
          </a:prstGeom>
          <a:noFill/>
        </p:spPr>
        <p:txBody>
          <a:bodyPr wrap="square" lIns="96210" tIns="48106" rIns="96210" bIns="48106" rtlCol="0">
            <a:spAutoFit/>
          </a:bodyPr>
          <a:lstStyle/>
          <a:p>
            <a:pPr marL="457200" indent="-457200" algn="just">
              <a:lnSpc>
                <a:spcPct val="130000"/>
              </a:lnSpc>
              <a:buFont typeface="Wingdings" panose="05000000000000000000" pitchFamily="2" charset="2"/>
              <a:buChar char="Ø"/>
            </a:pPr>
            <a:r>
              <a:rPr lang="en-US" altLang="zh-TW" sz="2800" b="1" dirty="0" smtClean="0">
                <a:latin typeface="標楷體" panose="03000509000000000000" pitchFamily="65" charset="-120"/>
                <a:ea typeface="標楷體" panose="03000509000000000000" pitchFamily="65" charset="-120"/>
              </a:rPr>
              <a:t>110</a:t>
            </a:r>
            <a:r>
              <a:rPr lang="zh-TW" altLang="en-US" sz="2800" b="1" dirty="0" smtClean="0">
                <a:latin typeface="標楷體" panose="03000509000000000000" pitchFamily="65" charset="-120"/>
                <a:ea typeface="標楷體" panose="03000509000000000000" pitchFamily="65" charset="-120"/>
              </a:rPr>
              <a:t>學年度身心障礙學生適性輔導安置因應感官類障礙學生升學需求</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聯合區無視障安置學校</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，於相關會議與各自辦區協調感官類學生之安置，並納入此次宣導說明會進行感官類安置學校重點說明。</a:t>
            </a:r>
            <a:endParaRPr lang="en-US" altLang="zh-TW" sz="2800" b="1" dirty="0" smtClean="0">
              <a:latin typeface="標楷體" panose="03000509000000000000" pitchFamily="65" charset="-120"/>
              <a:ea typeface="標楷體" panose="03000509000000000000" pitchFamily="65" charset="-120"/>
            </a:endParaRPr>
          </a:p>
          <a:p>
            <a:pPr marL="457200" indent="-457200" algn="just">
              <a:lnSpc>
                <a:spcPct val="130000"/>
              </a:lnSpc>
              <a:buFont typeface="Wingdings" panose="05000000000000000000" pitchFamily="2" charset="2"/>
              <a:buChar char="Ø"/>
            </a:pPr>
            <a:r>
              <a:rPr lang="zh-TW" altLang="en-US" sz="2800" b="1" dirty="0">
                <a:latin typeface="標楷體" panose="03000509000000000000" pitchFamily="65" charset="-120"/>
                <a:ea typeface="標楷體" panose="03000509000000000000" pitchFamily="65" charset="-120"/>
              </a:rPr>
              <a:t>請各區務必加強對國中</a:t>
            </a:r>
            <a:r>
              <a:rPr lang="zh-TW" altLang="en-US" sz="2800" b="1" dirty="0" smtClean="0">
                <a:latin typeface="標楷體" panose="03000509000000000000" pitchFamily="65" charset="-120"/>
                <a:ea typeface="標楷體" panose="03000509000000000000" pitchFamily="65" charset="-120"/>
              </a:rPr>
              <a:t>端相關身分之學生宣導感官類專門安置學校資訊。</a:t>
            </a:r>
            <a:endParaRPr lang="en-US" altLang="zh-TW" sz="2800" b="1"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7181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88640"/>
            <a:ext cx="4067944" cy="850106"/>
          </a:xfrm>
        </p:spPr>
        <p:txBody>
          <a:bodyPr>
            <a:normAutofit/>
          </a:bodyPr>
          <a:lstStyle/>
          <a:p>
            <a:r>
              <a:rPr lang="zh-TW" altLang="en-US" sz="3600" dirty="0" smtClean="0">
                <a:latin typeface="標楷體" panose="03000509000000000000" pitchFamily="65" charset="-120"/>
                <a:ea typeface="標楷體" panose="03000509000000000000" pitchFamily="65" charset="-120"/>
              </a:rPr>
              <a:t>前言</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緣起一</a:t>
            </a:r>
            <a:endParaRPr lang="zh-TW" altLang="en-US" sz="3600" dirty="0">
              <a:latin typeface="標楷體" panose="03000509000000000000" pitchFamily="65" charset="-120"/>
              <a:ea typeface="標楷體" panose="03000509000000000000" pitchFamily="65" charset="-120"/>
            </a:endParaRPr>
          </a:p>
        </p:txBody>
      </p:sp>
      <p:sp>
        <p:nvSpPr>
          <p:cNvPr id="21" name="Oval 4"/>
          <p:cNvSpPr>
            <a:spLocks noChangeArrowheads="1"/>
          </p:cNvSpPr>
          <p:nvPr/>
        </p:nvSpPr>
        <p:spPr bwMode="auto">
          <a:xfrm>
            <a:off x="484789" y="2646845"/>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702528" y="4458499"/>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484789" y="3099099"/>
            <a:ext cx="2215003" cy="1389813"/>
          </a:xfrm>
          <a:prstGeom prst="rect">
            <a:avLst/>
          </a:prstGeom>
          <a:noFill/>
        </p:spPr>
        <p:txBody>
          <a:bodyPr wrap="square" lIns="96210" tIns="48106" rIns="96210" bIns="48106" rtlCol="0" anchor="ctr">
            <a:spAutoFit/>
          </a:bodyPr>
          <a:lstStyle/>
          <a:p>
            <a:pPr algn="ctr"/>
            <a:r>
              <a:rPr lang="zh-TW" altLang="en-US" sz="2800" b="1" dirty="0">
                <a:solidFill>
                  <a:schemeClr val="bg1"/>
                </a:solidFill>
                <a:latin typeface="標楷體" pitchFamily="65" charset="-120"/>
                <a:ea typeface="標楷體" pitchFamily="65" charset="-120"/>
              </a:rPr>
              <a:t>身心障礙學生十二年就學</a:t>
            </a:r>
            <a:r>
              <a:rPr lang="zh-TW" altLang="en-US" sz="2800" b="1" dirty="0" smtClean="0">
                <a:solidFill>
                  <a:schemeClr val="bg1"/>
                </a:solidFill>
                <a:latin typeface="標楷體" pitchFamily="65" charset="-120"/>
                <a:ea typeface="標楷體" pitchFamily="65" charset="-120"/>
              </a:rPr>
              <a:t>安置時期</a:t>
            </a:r>
            <a:endParaRPr lang="zh-TW" altLang="en-US" sz="2800" b="1" dirty="0">
              <a:solidFill>
                <a:schemeClr val="bg1"/>
              </a:solidFill>
              <a:latin typeface="標楷體" pitchFamily="65" charset="-120"/>
              <a:ea typeface="標楷體" pitchFamily="65" charset="-120"/>
            </a:endParaRPr>
          </a:p>
        </p:txBody>
      </p:sp>
      <p:sp>
        <p:nvSpPr>
          <p:cNvPr id="25" name="TextBox 18"/>
          <p:cNvSpPr txBox="1"/>
          <p:nvPr/>
        </p:nvSpPr>
        <p:spPr>
          <a:xfrm>
            <a:off x="2843807" y="1340768"/>
            <a:ext cx="6203585" cy="4578378"/>
          </a:xfrm>
          <a:prstGeom prst="rect">
            <a:avLst/>
          </a:prstGeom>
          <a:noFill/>
        </p:spPr>
        <p:txBody>
          <a:bodyPr wrap="square" lIns="96210" tIns="48106" rIns="96210" bIns="48106" rtlCol="0">
            <a:spAutoFit/>
          </a:bodyPr>
          <a:lstStyle/>
          <a:p>
            <a:pPr marL="457200" indent="-457200" algn="just">
              <a:lnSpc>
                <a:spcPct val="130000"/>
              </a:lnSpc>
              <a:buFont typeface="Wingdings" panose="05000000000000000000" pitchFamily="2" charset="2"/>
              <a:buChar char="Ø"/>
            </a:pPr>
            <a:r>
              <a:rPr lang="en-US" altLang="zh-TW" sz="2800" dirty="0" smtClean="0">
                <a:latin typeface="標楷體" panose="03000509000000000000" pitchFamily="65" charset="-120"/>
                <a:ea typeface="標楷體" panose="03000509000000000000" pitchFamily="65" charset="-120"/>
              </a:rPr>
              <a:t>103</a:t>
            </a:r>
            <a:r>
              <a:rPr lang="zh-TW" altLang="en-US" sz="2800" dirty="0" smtClean="0">
                <a:latin typeface="標楷體" panose="03000509000000000000" pitchFamily="65" charset="-120"/>
                <a:ea typeface="標楷體" panose="03000509000000000000" pitchFamily="65" charset="-120"/>
              </a:rPr>
              <a:t>學年度前「身心</a:t>
            </a:r>
            <a:r>
              <a:rPr lang="zh-TW" altLang="en-US" sz="2800" dirty="0">
                <a:latin typeface="標楷體" panose="03000509000000000000" pitchFamily="65" charset="-120"/>
                <a:ea typeface="標楷體" panose="03000509000000000000" pitchFamily="65" charset="-120"/>
              </a:rPr>
              <a:t>障礙學生</a:t>
            </a:r>
            <a:r>
              <a:rPr lang="zh-TW" altLang="en-US" sz="2800" dirty="0" smtClean="0">
                <a:latin typeface="標楷體" panose="03000509000000000000" pitchFamily="65" charset="-120"/>
                <a:ea typeface="標楷體" panose="03000509000000000000" pitchFamily="65" charset="-120"/>
              </a:rPr>
              <a:t>十二年就學安置」辦理</a:t>
            </a:r>
            <a:r>
              <a:rPr lang="zh-TW" altLang="en-US" sz="2800" dirty="0">
                <a:latin typeface="標楷體" panose="03000509000000000000" pitchFamily="65" charset="-120"/>
                <a:ea typeface="標楷體" panose="03000509000000000000" pitchFamily="65" charset="-120"/>
              </a:rPr>
              <a:t>時期</a:t>
            </a:r>
            <a:r>
              <a:rPr lang="zh-TW" altLang="en-US" sz="2800" dirty="0" smtClean="0">
                <a:latin typeface="標楷體" panose="03000509000000000000" pitchFamily="65" charset="-120"/>
                <a:ea typeface="標楷體" panose="03000509000000000000" pitchFamily="65" charset="-120"/>
              </a:rPr>
              <a:t>，自辦區僅臺北市</a:t>
            </a:r>
            <a:r>
              <a:rPr lang="zh-TW" altLang="en-US" sz="2800" dirty="0">
                <a:latin typeface="標楷體" panose="03000509000000000000" pitchFamily="65" charset="-120"/>
                <a:ea typeface="標楷體" panose="03000509000000000000" pitchFamily="65" charset="-120"/>
              </a:rPr>
              <a:t>及</a:t>
            </a:r>
            <a:r>
              <a:rPr lang="zh-TW" altLang="en-US" sz="2800" dirty="0" smtClean="0">
                <a:latin typeface="標楷體" panose="03000509000000000000" pitchFamily="65" charset="-120"/>
                <a:ea typeface="標楷體" panose="03000509000000000000" pitchFamily="65" charset="-120"/>
              </a:rPr>
              <a:t>高雄市。</a:t>
            </a:r>
            <a:endParaRPr lang="en-US" altLang="zh-TW" sz="2800" dirty="0" smtClean="0">
              <a:latin typeface="標楷體" panose="03000509000000000000" pitchFamily="65" charset="-120"/>
              <a:ea typeface="標楷體" panose="03000509000000000000" pitchFamily="65" charset="-120"/>
            </a:endParaRPr>
          </a:p>
          <a:p>
            <a:pPr marL="457200" indent="-457200" algn="just">
              <a:lnSpc>
                <a:spcPct val="130000"/>
              </a:lnSpc>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臺中國立</a:t>
            </a:r>
            <a:r>
              <a:rPr lang="zh-TW" altLang="en-US" sz="2800" dirty="0">
                <a:latin typeface="標楷體" panose="03000509000000000000" pitchFamily="65" charset="-120"/>
                <a:ea typeface="標楷體" panose="03000509000000000000" pitchFamily="65" charset="-120"/>
              </a:rPr>
              <a:t>臺中啟明學校、國立臺中啟聰學校</a:t>
            </a:r>
            <a:r>
              <a:rPr lang="zh-TW" altLang="en-US" sz="2800" dirty="0" smtClean="0">
                <a:latin typeface="標楷體" panose="03000509000000000000" pitchFamily="65" charset="-120"/>
                <a:ea typeface="標楷體" panose="03000509000000000000" pitchFamily="65" charset="-120"/>
              </a:rPr>
              <a:t>；國立</a:t>
            </a:r>
            <a:r>
              <a:rPr lang="zh-TW" altLang="en-US" sz="2800" dirty="0">
                <a:latin typeface="標楷體" panose="03000509000000000000" pitchFamily="65" charset="-120"/>
                <a:ea typeface="標楷體" panose="03000509000000000000" pitchFamily="65" charset="-120"/>
              </a:rPr>
              <a:t>和美實驗</a:t>
            </a:r>
            <a:r>
              <a:rPr lang="zh-TW" altLang="en-US" sz="2800" dirty="0" smtClean="0">
                <a:latin typeface="標楷體" panose="03000509000000000000" pitchFamily="65" charset="-120"/>
                <a:ea typeface="標楷體" panose="03000509000000000000" pitchFamily="65" charset="-120"/>
              </a:rPr>
              <a:t>學校及臺南國立</a:t>
            </a:r>
            <a:r>
              <a:rPr lang="zh-TW" altLang="en-US" sz="2800" dirty="0">
                <a:latin typeface="標楷體" panose="03000509000000000000" pitchFamily="65" charset="-120"/>
                <a:ea typeface="標楷體" panose="03000509000000000000" pitchFamily="65" charset="-120"/>
              </a:rPr>
              <a:t>臺南大學附屬啟聰學校等視、聽、肢障類感官學校，</a:t>
            </a:r>
            <a:r>
              <a:rPr lang="zh-TW" altLang="en-US" sz="2800" dirty="0" smtClean="0">
                <a:latin typeface="標楷體" panose="03000509000000000000" pitchFamily="65" charset="-120"/>
                <a:ea typeface="標楷體" panose="03000509000000000000" pitchFamily="65" charset="-120"/>
              </a:rPr>
              <a:t>仍屬聯合</a:t>
            </a:r>
            <a:r>
              <a:rPr lang="zh-TW" altLang="en-US" sz="2800" dirty="0">
                <a:latin typeface="標楷體" panose="03000509000000000000" pitchFamily="65" charset="-120"/>
                <a:ea typeface="標楷體" panose="03000509000000000000" pitchFamily="65" charset="-120"/>
              </a:rPr>
              <a:t>辦理區</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6303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048" y="188640"/>
            <a:ext cx="4067944" cy="850106"/>
          </a:xfrm>
        </p:spPr>
        <p:txBody>
          <a:bodyPr>
            <a:normAutofit/>
          </a:bodyPr>
          <a:lstStyle/>
          <a:p>
            <a:r>
              <a:rPr lang="zh-TW" altLang="en-US" sz="3600" dirty="0" smtClean="0">
                <a:latin typeface="華康康楷體W5" pitchFamily="65" charset="-120"/>
                <a:ea typeface="華康康楷體W5"/>
              </a:rPr>
              <a:t>前言</a:t>
            </a:r>
            <a:r>
              <a:rPr lang="en-US" altLang="zh-TW" sz="3600" dirty="0" smtClean="0">
                <a:latin typeface="華康康楷體W5" pitchFamily="65" charset="-120"/>
                <a:ea typeface="華康康楷體W5"/>
              </a:rPr>
              <a:t>-</a:t>
            </a:r>
            <a:r>
              <a:rPr lang="zh-TW" altLang="en-US" sz="3600" dirty="0" smtClean="0">
                <a:latin typeface="華康康楷體W5" pitchFamily="65" charset="-120"/>
                <a:ea typeface="華康康楷體W5"/>
              </a:rPr>
              <a:t>緣起二</a:t>
            </a:r>
            <a:endParaRPr lang="zh-TW" altLang="en-US" sz="3600" dirty="0">
              <a:latin typeface="華康康楷體W5" pitchFamily="65" charset="-120"/>
              <a:ea typeface="華康康楷體W5"/>
            </a:endParaRPr>
          </a:p>
        </p:txBody>
      </p:sp>
      <p:sp>
        <p:nvSpPr>
          <p:cNvPr id="21" name="Oval 4"/>
          <p:cNvSpPr>
            <a:spLocks noChangeArrowheads="1"/>
          </p:cNvSpPr>
          <p:nvPr/>
        </p:nvSpPr>
        <p:spPr bwMode="auto">
          <a:xfrm>
            <a:off x="484789" y="2646845"/>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702528" y="4458499"/>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484789" y="3099099"/>
            <a:ext cx="2215003" cy="1389813"/>
          </a:xfrm>
          <a:prstGeom prst="rect">
            <a:avLst/>
          </a:prstGeom>
          <a:noFill/>
        </p:spPr>
        <p:txBody>
          <a:bodyPr wrap="square" lIns="96210" tIns="48106" rIns="96210" bIns="48106" rtlCol="0" anchor="ctr">
            <a:spAutoFit/>
          </a:bodyPr>
          <a:lstStyle/>
          <a:p>
            <a:pPr algn="ctr"/>
            <a:r>
              <a:rPr lang="zh-TW" altLang="en-US" sz="2800" b="1" dirty="0">
                <a:solidFill>
                  <a:schemeClr val="bg1"/>
                </a:solidFill>
                <a:latin typeface="標楷體" pitchFamily="65" charset="-120"/>
                <a:ea typeface="標楷體" pitchFamily="65" charset="-120"/>
              </a:rPr>
              <a:t> 身心障礙學生適性輔導</a:t>
            </a:r>
            <a:r>
              <a:rPr lang="zh-TW" altLang="en-US" sz="2800" b="1" dirty="0" smtClean="0">
                <a:solidFill>
                  <a:schemeClr val="bg1"/>
                </a:solidFill>
                <a:latin typeface="標楷體" pitchFamily="65" charset="-120"/>
                <a:ea typeface="標楷體" pitchFamily="65" charset="-120"/>
              </a:rPr>
              <a:t>安置時期</a:t>
            </a:r>
            <a:endParaRPr lang="zh-TW" altLang="en-US" sz="2800" b="1" dirty="0">
              <a:solidFill>
                <a:schemeClr val="bg1"/>
              </a:solidFill>
              <a:latin typeface="標楷體" pitchFamily="65" charset="-120"/>
              <a:ea typeface="標楷體" pitchFamily="65" charset="-120"/>
            </a:endParaRPr>
          </a:p>
        </p:txBody>
      </p:sp>
      <p:sp>
        <p:nvSpPr>
          <p:cNvPr id="25" name="TextBox 18"/>
          <p:cNvSpPr txBox="1"/>
          <p:nvPr/>
        </p:nvSpPr>
        <p:spPr>
          <a:xfrm>
            <a:off x="2771801" y="1052736"/>
            <a:ext cx="6250858" cy="5378597"/>
          </a:xfrm>
          <a:prstGeom prst="rect">
            <a:avLst/>
          </a:prstGeom>
          <a:noFill/>
        </p:spPr>
        <p:txBody>
          <a:bodyPr wrap="square" lIns="96210" tIns="48106" rIns="96210" bIns="48106" rtlCol="0">
            <a:spAutoFit/>
          </a:bodyPr>
          <a:lstStyle/>
          <a:p>
            <a:pPr marL="342900" indent="-342900" algn="just">
              <a:lnSpc>
                <a:spcPct val="130000"/>
              </a:lnSpc>
              <a:buFont typeface="Wingdings" panose="05000000000000000000" pitchFamily="2" charset="2"/>
              <a:buChar char="Ø"/>
            </a:pPr>
            <a:r>
              <a:rPr lang="en-US" altLang="zh-TW" sz="2400" dirty="0" smtClean="0">
                <a:latin typeface="標楷體" panose="03000509000000000000" pitchFamily="65" charset="-120"/>
                <a:ea typeface="標楷體" pitchFamily="65" charset="-120"/>
              </a:rPr>
              <a:t>103</a:t>
            </a:r>
            <a:r>
              <a:rPr lang="zh-TW" altLang="en-US" sz="2400" dirty="0">
                <a:latin typeface="標楷體" panose="03000509000000000000" pitchFamily="65" charset="-120"/>
                <a:ea typeface="標楷體" pitchFamily="65" charset="-120"/>
              </a:rPr>
              <a:t>學年度</a:t>
            </a:r>
            <a:r>
              <a:rPr lang="zh-TW" altLang="en-US" sz="2400" dirty="0" smtClean="0">
                <a:latin typeface="標楷體" panose="03000509000000000000" pitchFamily="65" charset="-120"/>
                <a:ea typeface="標楷體" pitchFamily="65" charset="-120"/>
              </a:rPr>
              <a:t>起，「</a:t>
            </a:r>
            <a:r>
              <a:rPr lang="zh-TW" altLang="en-US" sz="2400" dirty="0">
                <a:latin typeface="標楷體" panose="03000509000000000000" pitchFamily="65" charset="-120"/>
                <a:ea typeface="標楷體" panose="03000509000000000000" pitchFamily="65" charset="-120"/>
              </a:rPr>
              <a:t>身心障礙學生十二年就學安置</a:t>
            </a:r>
            <a:r>
              <a:rPr lang="zh-TW" altLang="en-US" sz="2400" dirty="0" smtClean="0">
                <a:latin typeface="標楷體" pitchFamily="65" charset="-120"/>
                <a:ea typeface="標楷體" pitchFamily="65" charset="-120"/>
              </a:rPr>
              <a:t>」</a:t>
            </a:r>
            <a:r>
              <a:rPr lang="zh-TW" altLang="en-US" sz="2400" dirty="0">
                <a:latin typeface="標楷體" panose="03000509000000000000" pitchFamily="65" charset="-120"/>
                <a:ea typeface="標楷體" pitchFamily="65" charset="-120"/>
              </a:rPr>
              <a:t>更名</a:t>
            </a:r>
            <a:r>
              <a:rPr lang="zh-TW" altLang="en-US" sz="2400" dirty="0" smtClean="0">
                <a:latin typeface="標楷體" panose="03000509000000000000" pitchFamily="65" charset="-120"/>
                <a:ea typeface="標楷體" pitchFamily="65" charset="-120"/>
              </a:rPr>
              <a:t>為「身心</a:t>
            </a:r>
            <a:r>
              <a:rPr lang="zh-TW" altLang="en-US" sz="2400" dirty="0">
                <a:latin typeface="標楷體" panose="03000509000000000000" pitchFamily="65" charset="-120"/>
                <a:ea typeface="標楷體" pitchFamily="65" charset="-120"/>
              </a:rPr>
              <a:t>障礙學生適性輔導</a:t>
            </a:r>
            <a:r>
              <a:rPr lang="zh-TW" altLang="en-US" sz="2400" dirty="0" smtClean="0">
                <a:latin typeface="標楷體" panose="03000509000000000000" pitchFamily="65" charset="-120"/>
                <a:ea typeface="標楷體" pitchFamily="65" charset="-120"/>
              </a:rPr>
              <a:t>安置」。</a:t>
            </a:r>
            <a:endParaRPr lang="en-US" altLang="zh-TW" sz="2400" dirty="0" smtClean="0">
              <a:latin typeface="標楷體" panose="03000509000000000000" pitchFamily="65" charset="-120"/>
              <a:ea typeface="標楷體" pitchFamily="65" charset="-120"/>
            </a:endParaRPr>
          </a:p>
          <a:p>
            <a:pPr marL="342900" indent="-342900" algn="just">
              <a:lnSpc>
                <a:spcPct val="130000"/>
              </a:lnSpc>
              <a:buFont typeface="Wingdings" panose="05000000000000000000" pitchFamily="2" charset="2"/>
              <a:buChar char="Ø"/>
            </a:pPr>
            <a:r>
              <a:rPr lang="en-US" altLang="zh-TW" sz="2400" dirty="0">
                <a:latin typeface="標楷體" panose="03000509000000000000" pitchFamily="65" charset="-120"/>
                <a:ea typeface="標楷體" pitchFamily="65" charset="-120"/>
              </a:rPr>
              <a:t>107</a:t>
            </a:r>
            <a:r>
              <a:rPr lang="zh-TW" altLang="en-US" sz="2400" dirty="0">
                <a:latin typeface="標楷體" panose="03000509000000000000" pitchFamily="65" charset="-120"/>
                <a:ea typeface="標楷體" pitchFamily="65" charset="-120"/>
              </a:rPr>
              <a:t>學年</a:t>
            </a:r>
            <a:r>
              <a:rPr lang="zh-TW" altLang="en-US" sz="2400" dirty="0" smtClean="0">
                <a:latin typeface="標楷體" panose="03000509000000000000" pitchFamily="65" charset="-120"/>
                <a:ea typeface="標楷體" pitchFamily="65" charset="-120"/>
              </a:rPr>
              <a:t>度起，臺中市及桃園市因</a:t>
            </a:r>
            <a:r>
              <a:rPr lang="zh-TW" altLang="en-US" sz="2400" dirty="0">
                <a:latin typeface="標楷體" panose="03000509000000000000" pitchFamily="65" charset="-120"/>
                <a:ea typeface="標楷體" pitchFamily="65" charset="-120"/>
              </a:rPr>
              <a:t>改制為直轄市</a:t>
            </a:r>
            <a:r>
              <a:rPr lang="zh-TW" altLang="en-US" sz="2400" dirty="0" smtClean="0">
                <a:latin typeface="標楷體" panose="03000509000000000000" pitchFamily="65" charset="-120"/>
                <a:ea typeface="標楷體" pitchFamily="65" charset="-120"/>
              </a:rPr>
              <a:t>，相繼劃歸</a:t>
            </a:r>
            <a:r>
              <a:rPr lang="zh-TW" altLang="en-US" sz="2400" dirty="0">
                <a:latin typeface="標楷體" panose="03000509000000000000" pitchFamily="65" charset="-120"/>
                <a:ea typeface="標楷體" pitchFamily="65" charset="-120"/>
              </a:rPr>
              <a:t>為自辦區，位於臺中區內的國立臺中啟明學校、國立臺中啟聰學校，成為臺中市政府</a:t>
            </a:r>
            <a:r>
              <a:rPr lang="zh-TW" altLang="en-US" sz="2400" dirty="0" smtClean="0">
                <a:latin typeface="標楷體" pitchFamily="65" charset="-120"/>
                <a:ea typeface="標楷體" pitchFamily="65" charset="-120"/>
              </a:rPr>
              <a:t>轄屬</a:t>
            </a:r>
            <a:r>
              <a:rPr lang="zh-TW" altLang="en-US" sz="2400" dirty="0">
                <a:latin typeface="標楷體" pitchFamily="65" charset="-120"/>
                <a:ea typeface="標楷體" pitchFamily="65" charset="-120"/>
              </a:rPr>
              <a:t>學校。</a:t>
            </a:r>
            <a:endParaRPr lang="en-US" altLang="zh-TW" sz="2400" dirty="0">
              <a:latin typeface="標楷體" pitchFamily="65" charset="-120"/>
              <a:ea typeface="標楷體" pitchFamily="65" charset="-120"/>
            </a:endParaRPr>
          </a:p>
          <a:p>
            <a:pPr marL="342900" indent="-342900" algn="just">
              <a:lnSpc>
                <a:spcPct val="130000"/>
              </a:lnSpc>
              <a:buFont typeface="Wingdings" panose="05000000000000000000" pitchFamily="2" charset="2"/>
              <a:buChar char="Ø"/>
            </a:pPr>
            <a:r>
              <a:rPr lang="en-US" altLang="zh-TW" sz="2400" dirty="0">
                <a:latin typeface="標楷體" pitchFamily="65" charset="-120"/>
                <a:ea typeface="標楷體" pitchFamily="65" charset="-120"/>
              </a:rPr>
              <a:t>107</a:t>
            </a:r>
            <a:r>
              <a:rPr lang="zh-TW" altLang="en-US" sz="2400" dirty="0">
                <a:latin typeface="標楷體" panose="03000509000000000000" pitchFamily="65" charset="-120"/>
                <a:ea typeface="標楷體" pitchFamily="65" charset="-120"/>
              </a:rPr>
              <a:t>學年度起，聯合辦理區轄內感官類學校僅有專門安置聽覺障礙類之國立臺南大學附屬啟聰學校及專門安置肢體障礙類之國立和美實驗學校</a:t>
            </a:r>
            <a:r>
              <a:rPr lang="zh-TW" altLang="en-US" sz="2400" dirty="0" smtClean="0">
                <a:latin typeface="標楷體" panose="03000509000000000000" pitchFamily="65" charset="-120"/>
                <a:ea typeface="標楷體" pitchFamily="65" charset="-120"/>
              </a:rPr>
              <a:t>。</a:t>
            </a:r>
            <a:endParaRPr lang="zh-TW" altLang="en-US" sz="2400" dirty="0">
              <a:latin typeface="標楷體" panose="03000509000000000000" pitchFamily="65" charset="-120"/>
              <a:ea typeface="標楷體" pitchFamily="65" charset="-120"/>
            </a:endParaRPr>
          </a:p>
        </p:txBody>
      </p:sp>
    </p:spTree>
    <p:extLst>
      <p:ext uri="{BB962C8B-B14F-4D97-AF65-F5344CB8AC3E}">
        <p14:creationId xmlns:p14="http://schemas.microsoft.com/office/powerpoint/2010/main" val="316905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64088" y="188640"/>
            <a:ext cx="3707904" cy="850106"/>
          </a:xfrm>
        </p:spPr>
        <p:txBody>
          <a:bodyPr>
            <a:normAutofit/>
          </a:bodyPr>
          <a:lstStyle/>
          <a:p>
            <a:r>
              <a:rPr lang="zh-TW" altLang="en-US" sz="3600" dirty="0" smtClean="0">
                <a:latin typeface="華康康楷體W5" pitchFamily="65" charset="-120"/>
                <a:ea typeface="華康康楷體W5" pitchFamily="65" charset="-120"/>
              </a:rPr>
              <a:t>規劃說明</a:t>
            </a:r>
            <a:endParaRPr lang="zh-TW" altLang="en-US" sz="3600" dirty="0">
              <a:latin typeface="華康康楷體W5" pitchFamily="65" charset="-120"/>
              <a:ea typeface="華康康楷體W5" pitchFamily="65" charset="-120"/>
            </a:endParaRPr>
          </a:p>
        </p:txBody>
      </p:sp>
      <p:sp>
        <p:nvSpPr>
          <p:cNvPr id="18" name="Oval 4"/>
          <p:cNvSpPr>
            <a:spLocks noChangeArrowheads="1"/>
          </p:cNvSpPr>
          <p:nvPr/>
        </p:nvSpPr>
        <p:spPr bwMode="auto">
          <a:xfrm>
            <a:off x="323528" y="3751457"/>
            <a:ext cx="2215003" cy="2294323"/>
          </a:xfrm>
          <a:prstGeom prst="ellipse">
            <a:avLst/>
          </a:prstGeom>
          <a:solidFill>
            <a:schemeClr val="accent2">
              <a:lumMod val="75000"/>
            </a:schemeClr>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19" name="Oval 4"/>
          <p:cNvSpPr>
            <a:spLocks noChangeArrowheads="1"/>
          </p:cNvSpPr>
          <p:nvPr/>
        </p:nvSpPr>
        <p:spPr bwMode="auto">
          <a:xfrm>
            <a:off x="539552" y="5596258"/>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2">
              <a:lumMod val="60000"/>
              <a:lumOff val="40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0" name="TextBox 9"/>
          <p:cNvSpPr txBox="1"/>
          <p:nvPr/>
        </p:nvSpPr>
        <p:spPr>
          <a:xfrm>
            <a:off x="323528" y="4296045"/>
            <a:ext cx="2197470" cy="1205147"/>
          </a:xfrm>
          <a:prstGeom prst="rect">
            <a:avLst/>
          </a:prstGeom>
          <a:noFill/>
        </p:spPr>
        <p:txBody>
          <a:bodyPr wrap="square" lIns="96210" tIns="48106" rIns="96210" bIns="48106" rtlCol="0" anchor="ctr">
            <a:spAutoFit/>
          </a:bodyPr>
          <a:lstStyle/>
          <a:p>
            <a:pPr algn="just"/>
            <a:r>
              <a:rPr lang="zh-TW" altLang="en-US" dirty="0">
                <a:solidFill>
                  <a:schemeClr val="bg1"/>
                </a:solidFill>
                <a:latin typeface="標楷體" pitchFamily="65" charset="-120"/>
                <a:ea typeface="標楷體" pitchFamily="65" charset="-120"/>
              </a:rPr>
              <a:t> </a:t>
            </a:r>
            <a:r>
              <a:rPr lang="en-US" altLang="zh-TW" dirty="0">
                <a:solidFill>
                  <a:schemeClr val="bg1"/>
                </a:solidFill>
                <a:latin typeface="標楷體" pitchFamily="65" charset="-120"/>
                <a:ea typeface="標楷體" pitchFamily="65" charset="-120"/>
              </a:rPr>
              <a:t>109 </a:t>
            </a:r>
            <a:r>
              <a:rPr lang="zh-TW" altLang="en-US" dirty="0">
                <a:solidFill>
                  <a:schemeClr val="bg1"/>
                </a:solidFill>
                <a:latin typeface="標楷體" pitchFamily="65" charset="-120"/>
                <a:ea typeface="標楷體" pitchFamily="65" charset="-120"/>
              </a:rPr>
              <a:t>學年度身心障礙</a:t>
            </a:r>
            <a:r>
              <a:rPr lang="zh-TW" altLang="en-US" dirty="0" smtClean="0">
                <a:solidFill>
                  <a:schemeClr val="bg1"/>
                </a:solidFill>
                <a:latin typeface="標楷體" pitchFamily="65" charset="-120"/>
                <a:ea typeface="標楷體" pitchFamily="65" charset="-120"/>
              </a:rPr>
              <a:t>學生</a:t>
            </a:r>
            <a:r>
              <a:rPr lang="zh-TW" altLang="en-US" dirty="0">
                <a:solidFill>
                  <a:schemeClr val="bg1"/>
                </a:solidFill>
                <a:latin typeface="標楷體" pitchFamily="65" charset="-120"/>
                <a:ea typeface="標楷體" pitchFamily="65" charset="-120"/>
              </a:rPr>
              <a:t>適性輔導安置第 </a:t>
            </a:r>
            <a:r>
              <a:rPr lang="en-US" altLang="zh-TW" dirty="0">
                <a:solidFill>
                  <a:schemeClr val="bg1"/>
                </a:solidFill>
                <a:latin typeface="標楷體" pitchFamily="65" charset="-120"/>
                <a:ea typeface="標楷體" pitchFamily="65" charset="-120"/>
              </a:rPr>
              <a:t>2 </a:t>
            </a:r>
            <a:r>
              <a:rPr lang="zh-TW" altLang="en-US" dirty="0">
                <a:solidFill>
                  <a:schemeClr val="bg1"/>
                </a:solidFill>
                <a:latin typeface="標楷體" pitchFamily="65" charset="-120"/>
                <a:ea typeface="標楷體" pitchFamily="65" charset="-120"/>
              </a:rPr>
              <a:t>次聯合安置</a:t>
            </a:r>
            <a:r>
              <a:rPr lang="zh-TW" altLang="en-US" dirty="0" smtClean="0">
                <a:solidFill>
                  <a:schemeClr val="bg1"/>
                </a:solidFill>
                <a:latin typeface="標楷體" pitchFamily="65" charset="-120"/>
                <a:ea typeface="標楷體" pitchFamily="65" charset="-120"/>
              </a:rPr>
              <a:t>委員會</a:t>
            </a:r>
            <a:endParaRPr lang="zh-CN" altLang="en-US" dirty="0">
              <a:solidFill>
                <a:schemeClr val="bg1"/>
              </a:solidFill>
              <a:latin typeface="標楷體" pitchFamily="65" charset="-120"/>
              <a:ea typeface="標楷體" pitchFamily="65" charset="-120"/>
            </a:endParaRPr>
          </a:p>
        </p:txBody>
      </p:sp>
      <p:sp>
        <p:nvSpPr>
          <p:cNvPr id="21" name="Oval 4"/>
          <p:cNvSpPr>
            <a:spLocks noChangeArrowheads="1"/>
          </p:cNvSpPr>
          <p:nvPr/>
        </p:nvSpPr>
        <p:spPr bwMode="auto">
          <a:xfrm>
            <a:off x="245256" y="1113306"/>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473892" y="2913506"/>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350752" y="1689370"/>
            <a:ext cx="2109507" cy="1205147"/>
          </a:xfrm>
          <a:prstGeom prst="rect">
            <a:avLst/>
          </a:prstGeom>
          <a:noFill/>
        </p:spPr>
        <p:txBody>
          <a:bodyPr wrap="square" lIns="96210" tIns="48106" rIns="96210" bIns="48106" rtlCol="0" anchor="ctr">
            <a:spAutoFit/>
          </a:bodyPr>
          <a:lstStyle/>
          <a:p>
            <a:pPr algn="just"/>
            <a:r>
              <a:rPr lang="en-US" altLang="zh-TW" b="1" dirty="0">
                <a:solidFill>
                  <a:schemeClr val="bg1"/>
                </a:solidFill>
                <a:latin typeface="標楷體" pitchFamily="65" charset="-120"/>
                <a:ea typeface="標楷體" pitchFamily="65" charset="-120"/>
              </a:rPr>
              <a:t>108 </a:t>
            </a:r>
            <a:r>
              <a:rPr lang="zh-TW" altLang="en-US" b="1" dirty="0">
                <a:solidFill>
                  <a:schemeClr val="bg1"/>
                </a:solidFill>
                <a:latin typeface="標楷體" pitchFamily="65" charset="-120"/>
                <a:ea typeface="標楷體" pitchFamily="65" charset="-120"/>
              </a:rPr>
              <a:t>學年度身心障礙學生適性輔導安置第 </a:t>
            </a:r>
            <a:r>
              <a:rPr lang="en-US" altLang="zh-TW" b="1" dirty="0">
                <a:solidFill>
                  <a:schemeClr val="bg1"/>
                </a:solidFill>
                <a:latin typeface="標楷體" pitchFamily="65" charset="-120"/>
                <a:ea typeface="標楷體" pitchFamily="65" charset="-120"/>
              </a:rPr>
              <a:t>2 </a:t>
            </a:r>
            <a:r>
              <a:rPr lang="zh-TW" altLang="en-US" b="1" dirty="0">
                <a:solidFill>
                  <a:schemeClr val="bg1"/>
                </a:solidFill>
                <a:latin typeface="標楷體" pitchFamily="65" charset="-120"/>
                <a:ea typeface="標楷體" pitchFamily="65" charset="-120"/>
              </a:rPr>
              <a:t>次聯合安置</a:t>
            </a:r>
            <a:r>
              <a:rPr lang="zh-TW" altLang="en-US" b="1" dirty="0" smtClean="0">
                <a:solidFill>
                  <a:schemeClr val="bg1"/>
                </a:solidFill>
                <a:latin typeface="標楷體" pitchFamily="65" charset="-120"/>
                <a:ea typeface="標楷體" pitchFamily="65" charset="-120"/>
              </a:rPr>
              <a:t>委員會</a:t>
            </a:r>
            <a:endParaRPr lang="zh-CN" altLang="en-US" b="1" dirty="0">
              <a:solidFill>
                <a:schemeClr val="bg1"/>
              </a:solidFill>
              <a:latin typeface="標楷體" pitchFamily="65" charset="-120"/>
              <a:ea typeface="標楷體" pitchFamily="65" charset="-120"/>
            </a:endParaRPr>
          </a:p>
        </p:txBody>
      </p:sp>
      <p:sp>
        <p:nvSpPr>
          <p:cNvPr id="24" name="TextBox 17"/>
          <p:cNvSpPr txBox="1"/>
          <p:nvPr/>
        </p:nvSpPr>
        <p:spPr>
          <a:xfrm>
            <a:off x="2538531" y="3410451"/>
            <a:ext cx="6569973" cy="2697864"/>
          </a:xfrm>
          <a:prstGeom prst="rect">
            <a:avLst/>
          </a:prstGeom>
          <a:noFill/>
        </p:spPr>
        <p:txBody>
          <a:bodyPr wrap="square" lIns="96210" tIns="48106" rIns="96210" bIns="48106" rtlCol="0">
            <a:spAutoFit/>
          </a:bodyPr>
          <a:lstStyle/>
          <a:p>
            <a:pPr algn="just">
              <a:lnSpc>
                <a:spcPct val="130000"/>
              </a:lnSpc>
            </a:pPr>
            <a:r>
              <a:rPr lang="zh-TW" altLang="en-US" sz="2600" dirty="0" smtClean="0">
                <a:latin typeface="標楷體" panose="03000509000000000000" pitchFamily="65" charset="-120"/>
                <a:ea typeface="標楷體" panose="03000509000000000000" pitchFamily="65" charset="-120"/>
              </a:rPr>
              <a:t>為</a:t>
            </a:r>
            <a:r>
              <a:rPr lang="zh-TW" altLang="en-US" sz="2600" dirty="0">
                <a:latin typeface="標楷體" panose="03000509000000000000" pitchFamily="65" charset="-120"/>
                <a:ea typeface="標楷體" panose="03000509000000000000" pitchFamily="65" charset="-120"/>
              </a:rPr>
              <a:t>使聯合區視障</a:t>
            </a:r>
            <a:r>
              <a:rPr lang="zh-TW" altLang="en-US" sz="2600" dirty="0" smtClean="0">
                <a:latin typeface="標楷體" panose="03000509000000000000" pitchFamily="65" charset="-120"/>
                <a:ea typeface="標楷體" panose="03000509000000000000" pitchFamily="65" charset="-120"/>
              </a:rPr>
              <a:t>學生得到</a:t>
            </a:r>
            <a:r>
              <a:rPr lang="zh-TW" altLang="en-US" sz="2600" dirty="0">
                <a:latin typeface="標楷體" panose="03000509000000000000" pitchFamily="65" charset="-120"/>
                <a:ea typeface="標楷體" panose="03000509000000000000" pitchFamily="65" charset="-120"/>
              </a:rPr>
              <a:t>適性</a:t>
            </a:r>
            <a:r>
              <a:rPr lang="zh-TW" altLang="en-US" sz="2600" dirty="0" smtClean="0">
                <a:latin typeface="標楷體" panose="03000509000000000000" pitchFamily="65" charset="-120"/>
                <a:ea typeface="標楷體" panose="03000509000000000000" pitchFamily="65" charset="-120"/>
              </a:rPr>
              <a:t>安置</a:t>
            </a:r>
            <a:r>
              <a:rPr lang="zh-TW" altLang="en-US" sz="2600" dirty="0" smtClean="0">
                <a:latin typeface="標楷體"/>
                <a:ea typeface="標楷體"/>
              </a:rPr>
              <a:t>，教育部國民期學前教育署於會議中裁示，協</a:t>
            </a:r>
            <a:r>
              <a:rPr lang="zh-TW" altLang="en-US" sz="2600" dirty="0" smtClean="0">
                <a:latin typeface="標楷體" panose="03000509000000000000" pitchFamily="65" charset="-120"/>
                <a:ea typeface="標楷體" panose="03000509000000000000" pitchFamily="65" charset="-120"/>
              </a:rPr>
              <a:t>請原住民族與少數族群及特殊教育組評估與協調臺北市立啟明學校與臺中市立啟明學校，未來納入</a:t>
            </a:r>
            <a:r>
              <a:rPr lang="zh-TW" altLang="en-US" sz="2600" dirty="0">
                <a:latin typeface="標楷體" panose="03000509000000000000" pitchFamily="65" charset="-120"/>
                <a:ea typeface="標楷體" panose="03000509000000000000" pitchFamily="65" charset="-120"/>
              </a:rPr>
              <a:t>聯合區</a:t>
            </a:r>
            <a:r>
              <a:rPr lang="zh-TW" altLang="en-US" sz="2600" dirty="0" smtClean="0">
                <a:latin typeface="標楷體" panose="03000509000000000000" pitchFamily="65" charset="-120"/>
                <a:ea typeface="標楷體" panose="03000509000000000000" pitchFamily="65" charset="-120"/>
              </a:rPr>
              <a:t>適性</a:t>
            </a:r>
            <a:r>
              <a:rPr lang="zh-TW" altLang="en-US" sz="2600" dirty="0">
                <a:latin typeface="標楷體" panose="03000509000000000000" pitchFamily="65" charset="-120"/>
                <a:ea typeface="標楷體" panose="03000509000000000000" pitchFamily="65" charset="-120"/>
              </a:rPr>
              <a:t>輔導安置之可行性。</a:t>
            </a:r>
          </a:p>
        </p:txBody>
      </p:sp>
      <p:sp>
        <p:nvSpPr>
          <p:cNvPr id="25" name="TextBox 18"/>
          <p:cNvSpPr txBox="1"/>
          <p:nvPr/>
        </p:nvSpPr>
        <p:spPr>
          <a:xfrm>
            <a:off x="2794391" y="1507372"/>
            <a:ext cx="6203585" cy="1163277"/>
          </a:xfrm>
          <a:prstGeom prst="rect">
            <a:avLst/>
          </a:prstGeom>
          <a:noFill/>
        </p:spPr>
        <p:txBody>
          <a:bodyPr wrap="square" lIns="96210" tIns="48106" rIns="96210" bIns="48106" rtlCol="0">
            <a:spAutoFit/>
          </a:bodyPr>
          <a:lstStyle/>
          <a:p>
            <a:pPr algn="just">
              <a:lnSpc>
                <a:spcPct val="130000"/>
              </a:lnSpc>
            </a:pPr>
            <a:r>
              <a:rPr lang="zh-TW" altLang="en-US" sz="2800" dirty="0" smtClean="0">
                <a:latin typeface="標楷體" panose="03000509000000000000" pitchFamily="65" charset="-120"/>
                <a:ea typeface="標楷體" panose="03000509000000000000" pitchFamily="65" charset="-120"/>
              </a:rPr>
              <a:t>會議中對聯合辦理區無啟明學校可安置視覺障礙類學生乙事</a:t>
            </a:r>
            <a:r>
              <a:rPr lang="zh-TW" altLang="en-US" sz="2800" dirty="0" smtClean="0">
                <a:latin typeface="標楷體"/>
                <a:ea typeface="標楷體"/>
              </a:rPr>
              <a:t>，提出討論</a:t>
            </a:r>
            <a:r>
              <a:rPr lang="zh-TW" altLang="en-US" sz="2800" dirty="0" smtClean="0">
                <a:latin typeface="標楷體" panose="03000509000000000000" pitchFamily="65" charset="-120"/>
                <a:ea typeface="標楷體" panose="03000509000000000000" pitchFamily="65" charset="-120"/>
              </a:rPr>
              <a:t>。</a:t>
            </a:r>
            <a:endParaRPr lang="zh-CN" altLang="en-US" sz="2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76056" y="188640"/>
            <a:ext cx="3995936" cy="850106"/>
          </a:xfrm>
        </p:spPr>
        <p:txBody>
          <a:bodyPr>
            <a:normAutofit/>
          </a:bodyPr>
          <a:lstStyle/>
          <a:p>
            <a:r>
              <a:rPr lang="zh-TW" altLang="en-US" sz="3600" dirty="0">
                <a:latin typeface="華康康楷體W5" pitchFamily="65" charset="-120"/>
                <a:ea typeface="華康康楷體W5"/>
              </a:rPr>
              <a:t>規劃說明</a:t>
            </a:r>
          </a:p>
        </p:txBody>
      </p:sp>
      <p:sp>
        <p:nvSpPr>
          <p:cNvPr id="18" name="Oval 4"/>
          <p:cNvSpPr>
            <a:spLocks noChangeArrowheads="1"/>
          </p:cNvSpPr>
          <p:nvPr/>
        </p:nvSpPr>
        <p:spPr bwMode="auto">
          <a:xfrm>
            <a:off x="467544" y="3757517"/>
            <a:ext cx="2215003" cy="2294323"/>
          </a:xfrm>
          <a:prstGeom prst="ellipse">
            <a:avLst/>
          </a:prstGeom>
          <a:solidFill>
            <a:schemeClr val="accent2">
              <a:lumMod val="75000"/>
            </a:schemeClr>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19" name="Oval 4"/>
          <p:cNvSpPr>
            <a:spLocks noChangeArrowheads="1"/>
          </p:cNvSpPr>
          <p:nvPr/>
        </p:nvSpPr>
        <p:spPr bwMode="auto">
          <a:xfrm>
            <a:off x="683568" y="5589240"/>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2">
              <a:lumMod val="60000"/>
              <a:lumOff val="40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0" name="TextBox 9"/>
          <p:cNvSpPr txBox="1"/>
          <p:nvPr/>
        </p:nvSpPr>
        <p:spPr>
          <a:xfrm>
            <a:off x="611560" y="4440605"/>
            <a:ext cx="2197470" cy="928148"/>
          </a:xfrm>
          <a:prstGeom prst="rect">
            <a:avLst/>
          </a:prstGeom>
          <a:noFill/>
        </p:spPr>
        <p:txBody>
          <a:bodyPr wrap="square" lIns="96210" tIns="48106" rIns="96210" bIns="48106" rtlCol="0" anchor="ctr">
            <a:spAutoFit/>
          </a:bodyPr>
          <a:lstStyle/>
          <a:p>
            <a:r>
              <a:rPr lang="en-US" altLang="zh-TW" dirty="0">
                <a:solidFill>
                  <a:schemeClr val="bg1"/>
                </a:solidFill>
                <a:latin typeface="標楷體" pitchFamily="65" charset="-120"/>
                <a:ea typeface="標楷體" pitchFamily="65" charset="-120"/>
              </a:rPr>
              <a:t>109 </a:t>
            </a:r>
            <a:r>
              <a:rPr lang="zh-TW" altLang="en-US" dirty="0">
                <a:solidFill>
                  <a:schemeClr val="bg1"/>
                </a:solidFill>
                <a:latin typeface="標楷體" pitchFamily="65" charset="-120"/>
                <a:ea typeface="標楷體" pitchFamily="65" charset="-120"/>
              </a:rPr>
              <a:t>學年度身心</a:t>
            </a:r>
            <a:r>
              <a:rPr lang="zh-TW" altLang="en-US" dirty="0" smtClean="0">
                <a:solidFill>
                  <a:schemeClr val="bg1"/>
                </a:solidFill>
                <a:latin typeface="標楷體" pitchFamily="65" charset="-120"/>
                <a:ea typeface="標楷體" pitchFamily="65" charset="-120"/>
              </a:rPr>
              <a:t>障礙學生適</a:t>
            </a:r>
            <a:r>
              <a:rPr lang="zh-TW" altLang="en-US" dirty="0">
                <a:solidFill>
                  <a:schemeClr val="bg1"/>
                </a:solidFill>
                <a:latin typeface="標楷體" pitchFamily="65" charset="-120"/>
                <a:ea typeface="標楷體" pitchFamily="65" charset="-120"/>
              </a:rPr>
              <a:t>性輔導安置作業</a:t>
            </a:r>
            <a:r>
              <a:rPr lang="zh-TW" altLang="en-US" dirty="0" smtClean="0">
                <a:solidFill>
                  <a:schemeClr val="bg1"/>
                </a:solidFill>
                <a:latin typeface="標楷體" pitchFamily="65" charset="-120"/>
                <a:ea typeface="標楷體" pitchFamily="65" charset="-120"/>
              </a:rPr>
              <a:t>檢討會決議</a:t>
            </a:r>
            <a:endParaRPr lang="zh-CN" altLang="en-US" dirty="0">
              <a:solidFill>
                <a:schemeClr val="bg1"/>
              </a:solidFill>
              <a:latin typeface="標楷體" pitchFamily="65" charset="-120"/>
              <a:ea typeface="標楷體" pitchFamily="65" charset="-120"/>
            </a:endParaRPr>
          </a:p>
        </p:txBody>
      </p:sp>
      <p:sp>
        <p:nvSpPr>
          <p:cNvPr id="21" name="Oval 4"/>
          <p:cNvSpPr>
            <a:spLocks noChangeArrowheads="1"/>
          </p:cNvSpPr>
          <p:nvPr/>
        </p:nvSpPr>
        <p:spPr bwMode="auto">
          <a:xfrm>
            <a:off x="473892" y="1268760"/>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702528" y="3080414"/>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628847" y="1813347"/>
            <a:ext cx="1905089" cy="1205147"/>
          </a:xfrm>
          <a:prstGeom prst="rect">
            <a:avLst/>
          </a:prstGeom>
          <a:noFill/>
        </p:spPr>
        <p:txBody>
          <a:bodyPr wrap="square" lIns="96210" tIns="48106" rIns="96210" bIns="48106" rtlCol="0" anchor="ctr">
            <a:spAutoFit/>
          </a:bodyPr>
          <a:lstStyle/>
          <a:p>
            <a:r>
              <a:rPr lang="zh-TW" altLang="en-US" dirty="0">
                <a:solidFill>
                  <a:schemeClr val="bg1"/>
                </a:solidFill>
                <a:latin typeface="微软雅黑" panose="020B0503020204020204" pitchFamily="34" charset="-122"/>
                <a:ea typeface="華康康楷體W5"/>
              </a:rPr>
              <a:t> </a:t>
            </a:r>
            <a:r>
              <a:rPr lang="en-US" altLang="zh-TW" dirty="0">
                <a:solidFill>
                  <a:schemeClr val="bg1"/>
                </a:solidFill>
                <a:latin typeface="標楷體" pitchFamily="65" charset="-120"/>
                <a:ea typeface="標楷體" pitchFamily="65" charset="-120"/>
              </a:rPr>
              <a:t>109 </a:t>
            </a:r>
            <a:r>
              <a:rPr lang="zh-TW" altLang="en-US" dirty="0">
                <a:solidFill>
                  <a:schemeClr val="bg1"/>
                </a:solidFill>
                <a:latin typeface="標楷體" pitchFamily="65" charset="-120"/>
                <a:ea typeface="標楷體" pitchFamily="65" charset="-120"/>
              </a:rPr>
              <a:t>學年度身心</a:t>
            </a:r>
            <a:r>
              <a:rPr lang="zh-TW" altLang="en-US" dirty="0" smtClean="0">
                <a:solidFill>
                  <a:schemeClr val="bg1"/>
                </a:solidFill>
                <a:latin typeface="標楷體" pitchFamily="65" charset="-120"/>
                <a:ea typeface="標楷體" pitchFamily="65" charset="-120"/>
              </a:rPr>
              <a:t>障礙學生</a:t>
            </a:r>
            <a:r>
              <a:rPr lang="zh-TW" altLang="en-US" dirty="0">
                <a:solidFill>
                  <a:schemeClr val="bg1"/>
                </a:solidFill>
                <a:latin typeface="標楷體" pitchFamily="65" charset="-120"/>
                <a:ea typeface="標楷體" pitchFamily="65" charset="-120"/>
              </a:rPr>
              <a:t>適性輔導安置第 </a:t>
            </a:r>
            <a:r>
              <a:rPr lang="en-US" altLang="zh-TW" dirty="0">
                <a:solidFill>
                  <a:schemeClr val="bg1"/>
                </a:solidFill>
                <a:latin typeface="標楷體" pitchFamily="65" charset="-120"/>
                <a:ea typeface="標楷體" pitchFamily="65" charset="-120"/>
              </a:rPr>
              <a:t>3 </a:t>
            </a:r>
            <a:r>
              <a:rPr lang="zh-TW" altLang="en-US" dirty="0">
                <a:solidFill>
                  <a:schemeClr val="bg1"/>
                </a:solidFill>
                <a:latin typeface="標楷體" pitchFamily="65" charset="-120"/>
                <a:ea typeface="標楷體" pitchFamily="65" charset="-120"/>
              </a:rPr>
              <a:t>次工作</a:t>
            </a:r>
            <a:r>
              <a:rPr lang="zh-TW" altLang="en-US" dirty="0" smtClean="0">
                <a:solidFill>
                  <a:schemeClr val="bg1"/>
                </a:solidFill>
                <a:latin typeface="標楷體" pitchFamily="65" charset="-120"/>
                <a:ea typeface="標楷體" pitchFamily="65" charset="-120"/>
              </a:rPr>
              <a:t>小組會議</a:t>
            </a:r>
            <a:endParaRPr lang="zh-CN" altLang="en-US" dirty="0">
              <a:solidFill>
                <a:schemeClr val="bg1"/>
              </a:solidFill>
              <a:latin typeface="標楷體" pitchFamily="65" charset="-120"/>
              <a:ea typeface="標楷體" pitchFamily="65" charset="-120"/>
            </a:endParaRPr>
          </a:p>
        </p:txBody>
      </p:sp>
      <p:sp>
        <p:nvSpPr>
          <p:cNvPr id="24" name="TextBox 17"/>
          <p:cNvSpPr txBox="1"/>
          <p:nvPr/>
        </p:nvSpPr>
        <p:spPr>
          <a:xfrm>
            <a:off x="2876890" y="3579459"/>
            <a:ext cx="6121086" cy="2657853"/>
          </a:xfrm>
          <a:prstGeom prst="rect">
            <a:avLst/>
          </a:prstGeom>
          <a:noFill/>
        </p:spPr>
        <p:txBody>
          <a:bodyPr wrap="square" lIns="96210" tIns="48106" rIns="96210" bIns="48106" rtlCol="0">
            <a:spAutoFit/>
          </a:bodyPr>
          <a:lstStyle/>
          <a:p>
            <a:pPr marL="285750" indent="-285750" algn="just">
              <a:lnSpc>
                <a:spcPct val="130000"/>
              </a:lnSpc>
              <a:buFont typeface="Wingdings" panose="05000000000000000000" pitchFamily="2" charset="2"/>
              <a:buChar char="Ø"/>
            </a:pPr>
            <a:r>
              <a:rPr lang="zh-TW" altLang="en-US" sz="1600" dirty="0" smtClean="0">
                <a:solidFill>
                  <a:schemeClr val="tx1">
                    <a:lumMod val="50000"/>
                    <a:lumOff val="50000"/>
                  </a:schemeClr>
                </a:solidFill>
                <a:latin typeface="標楷體" panose="03000509000000000000" pitchFamily="65" charset="-120"/>
                <a:ea typeface="標楷體" panose="03000509000000000000" pitchFamily="65" charset="-120"/>
              </a:rPr>
              <a:t>聯合</a:t>
            </a:r>
            <a:r>
              <a:rPr lang="zh-TW" altLang="en-US" sz="1600" dirty="0">
                <a:solidFill>
                  <a:schemeClr val="tx1">
                    <a:lumMod val="50000"/>
                    <a:lumOff val="50000"/>
                  </a:schemeClr>
                </a:solidFill>
                <a:latin typeface="標楷體" panose="03000509000000000000" pitchFamily="65" charset="-120"/>
                <a:ea typeface="標楷體" panose="03000509000000000000" pitchFamily="65" charset="-120"/>
              </a:rPr>
              <a:t>辦理區各分區縣市政府國中端</a:t>
            </a:r>
            <a:r>
              <a:rPr lang="zh-TW" altLang="en-US" sz="1600" dirty="0" smtClean="0">
                <a:solidFill>
                  <a:schemeClr val="tx1">
                    <a:lumMod val="50000"/>
                    <a:lumOff val="50000"/>
                  </a:schemeClr>
                </a:solidFill>
                <a:latin typeface="標楷體" panose="03000509000000000000" pitchFamily="65" charset="-120"/>
                <a:ea typeface="標楷體" panose="03000509000000000000" pitchFamily="65" charset="-120"/>
              </a:rPr>
              <a:t>，應於</a:t>
            </a:r>
            <a:r>
              <a:rPr lang="zh-TW" altLang="en-US" sz="1600" dirty="0">
                <a:solidFill>
                  <a:schemeClr val="tx1">
                    <a:lumMod val="50000"/>
                    <a:lumOff val="50000"/>
                  </a:schemeClr>
                </a:solidFill>
                <a:latin typeface="標楷體" panose="03000509000000000000" pitchFamily="65" charset="-120"/>
                <a:ea typeface="標楷體" panose="03000509000000000000" pitchFamily="65" charset="-120"/>
              </a:rPr>
              <a:t>視、聽、肢類學生報名前，對學生及家長說明相關專門安置學校資訊</a:t>
            </a:r>
            <a:r>
              <a:rPr lang="zh-TW" altLang="en-US" sz="1600" dirty="0" smtClean="0">
                <a:solidFill>
                  <a:schemeClr val="tx1">
                    <a:lumMod val="50000"/>
                    <a:lumOff val="50000"/>
                  </a:schemeClr>
                </a:solidFill>
                <a:latin typeface="標楷體" panose="03000509000000000000" pitchFamily="65" charset="-120"/>
                <a:ea typeface="標楷體" panose="03000509000000000000" pitchFamily="65" charset="-120"/>
              </a:rPr>
              <a:t>。</a:t>
            </a:r>
            <a:endParaRPr lang="en-US" altLang="zh-TW" sz="1600" dirty="0" smtClean="0">
              <a:solidFill>
                <a:schemeClr val="tx1">
                  <a:lumMod val="50000"/>
                  <a:lumOff val="50000"/>
                </a:schemeClr>
              </a:solidFill>
              <a:latin typeface="標楷體" panose="03000509000000000000" pitchFamily="65" charset="-120"/>
              <a:ea typeface="標楷體" panose="03000509000000000000" pitchFamily="65" charset="-120"/>
            </a:endParaRPr>
          </a:p>
          <a:p>
            <a:pPr marL="285750" indent="-285750" algn="just">
              <a:lnSpc>
                <a:spcPct val="130000"/>
              </a:lnSpc>
              <a:buFont typeface="Wingdings" panose="05000000000000000000" pitchFamily="2" charset="2"/>
              <a:buChar char="Ø"/>
            </a:pPr>
            <a:r>
              <a:rPr lang="zh-TW" altLang="en-US" sz="1600" dirty="0">
                <a:solidFill>
                  <a:schemeClr val="tx1">
                    <a:lumMod val="50000"/>
                    <a:lumOff val="50000"/>
                  </a:schemeClr>
                </a:solidFill>
                <a:latin typeface="標楷體" panose="03000509000000000000" pitchFamily="65" charset="-120"/>
                <a:ea typeface="標楷體" panose="03000509000000000000" pitchFamily="65" charset="-120"/>
              </a:rPr>
              <a:t>進行與臺北市政府、臺中市政府協商聯合辦理區視障生報名移轉機制之評估</a:t>
            </a:r>
            <a:r>
              <a:rPr lang="zh-TW" altLang="en-US" sz="1600" dirty="0" smtClean="0">
                <a:solidFill>
                  <a:schemeClr val="tx1">
                    <a:lumMod val="50000"/>
                    <a:lumOff val="50000"/>
                  </a:schemeClr>
                </a:solidFill>
                <a:latin typeface="標楷體" panose="03000509000000000000" pitchFamily="65" charset="-120"/>
                <a:ea typeface="標楷體" panose="03000509000000000000" pitchFamily="65" charset="-120"/>
              </a:rPr>
              <a:t>。</a:t>
            </a:r>
            <a:endParaRPr lang="en-US" altLang="zh-TW" sz="1600" dirty="0" smtClean="0">
              <a:solidFill>
                <a:schemeClr val="tx1">
                  <a:lumMod val="50000"/>
                  <a:lumOff val="50000"/>
                </a:schemeClr>
              </a:solidFill>
              <a:latin typeface="標楷體" panose="03000509000000000000" pitchFamily="65" charset="-120"/>
              <a:ea typeface="標楷體" panose="03000509000000000000" pitchFamily="65" charset="-120"/>
            </a:endParaRPr>
          </a:p>
          <a:p>
            <a:pPr marL="285750" indent="-285750" algn="just">
              <a:lnSpc>
                <a:spcPct val="130000"/>
              </a:lnSpc>
              <a:buFont typeface="Wingdings" panose="05000000000000000000" pitchFamily="2" charset="2"/>
              <a:buChar char="Ø"/>
            </a:pPr>
            <a:r>
              <a:rPr lang="zh-TW" altLang="en-US" sz="1600" dirty="0">
                <a:solidFill>
                  <a:schemeClr val="tx1">
                    <a:lumMod val="50000"/>
                    <a:lumOff val="50000"/>
                  </a:schemeClr>
                </a:solidFill>
                <a:latin typeface="標楷體" panose="03000509000000000000" pitchFamily="65" charset="-120"/>
                <a:ea typeface="標楷體" panose="03000509000000000000" pitchFamily="65" charset="-120"/>
              </a:rPr>
              <a:t>聯合辦理區各分區縣市</a:t>
            </a:r>
            <a:r>
              <a:rPr lang="zh-TW" altLang="en-US" sz="1600" dirty="0" smtClean="0">
                <a:solidFill>
                  <a:schemeClr val="tx1">
                    <a:lumMod val="50000"/>
                    <a:lumOff val="50000"/>
                  </a:schemeClr>
                </a:solidFill>
                <a:latin typeface="標楷體" panose="03000509000000000000" pitchFamily="65" charset="-120"/>
                <a:ea typeface="標楷體" panose="03000509000000000000" pitchFamily="65" charset="-120"/>
              </a:rPr>
              <a:t>政府審核</a:t>
            </a:r>
            <a:r>
              <a:rPr lang="zh-TW" altLang="en-US" sz="1600" dirty="0">
                <a:solidFill>
                  <a:schemeClr val="tx1">
                    <a:lumMod val="50000"/>
                    <a:lumOff val="50000"/>
                  </a:schemeClr>
                </a:solidFill>
                <a:latin typeface="標楷體" panose="03000509000000000000" pitchFamily="65" charset="-120"/>
                <a:ea typeface="標楷體" panose="03000509000000000000" pitchFamily="65" charset="-120"/>
              </a:rPr>
              <a:t>學生報名資料時</a:t>
            </a:r>
            <a:r>
              <a:rPr lang="zh-TW" altLang="en-US" sz="1600" dirty="0">
                <a:solidFill>
                  <a:schemeClr val="tx1">
                    <a:lumMod val="50000"/>
                    <a:lumOff val="50000"/>
                  </a:schemeClr>
                </a:solidFill>
                <a:latin typeface="標楷體"/>
                <a:ea typeface="標楷體"/>
              </a:rPr>
              <a:t>，應檢視學生所</a:t>
            </a:r>
            <a:r>
              <a:rPr lang="zh-TW" altLang="en-US" sz="1600" dirty="0" smtClean="0">
                <a:solidFill>
                  <a:schemeClr val="tx1">
                    <a:lumMod val="50000"/>
                    <a:lumOff val="50000"/>
                  </a:schemeClr>
                </a:solidFill>
                <a:latin typeface="標楷體"/>
                <a:ea typeface="標楷體"/>
              </a:rPr>
              <a:t>選學校</a:t>
            </a:r>
            <a:r>
              <a:rPr lang="zh-TW" altLang="en-US" sz="1600" dirty="0">
                <a:solidFill>
                  <a:schemeClr val="tx1">
                    <a:lumMod val="50000"/>
                    <a:lumOff val="50000"/>
                  </a:schemeClr>
                </a:solidFill>
                <a:latin typeface="標楷體"/>
                <a:ea typeface="標楷體"/>
              </a:rPr>
              <a:t>是否</a:t>
            </a:r>
            <a:r>
              <a:rPr lang="zh-TW" altLang="en-US" sz="1600" dirty="0" smtClean="0">
                <a:solidFill>
                  <a:schemeClr val="tx1">
                    <a:lumMod val="50000"/>
                    <a:lumOff val="50000"/>
                  </a:schemeClr>
                </a:solidFill>
                <a:latin typeface="標楷體"/>
                <a:ea typeface="標楷體"/>
              </a:rPr>
              <a:t>適性，如發現不符者</a:t>
            </a:r>
            <a:r>
              <a:rPr lang="zh-TW" altLang="en-US" sz="1600" dirty="0">
                <a:solidFill>
                  <a:schemeClr val="tx1">
                    <a:lumMod val="50000"/>
                    <a:lumOff val="50000"/>
                  </a:schemeClr>
                </a:solidFill>
                <a:latin typeface="標楷體"/>
                <a:ea typeface="標楷體"/>
              </a:rPr>
              <a:t>，應提醒送件學校，再與家長溝通</a:t>
            </a:r>
            <a:r>
              <a:rPr lang="zh-TW" altLang="en-US" sz="1600" dirty="0" smtClean="0">
                <a:solidFill>
                  <a:schemeClr val="tx1">
                    <a:lumMod val="50000"/>
                    <a:lumOff val="50000"/>
                  </a:schemeClr>
                </a:solidFill>
                <a:latin typeface="標楷體"/>
                <a:ea typeface="標楷體"/>
              </a:rPr>
              <a:t>，若</a:t>
            </a:r>
            <a:r>
              <a:rPr lang="zh-TW" altLang="en-US" sz="1600" dirty="0">
                <a:solidFill>
                  <a:schemeClr val="tx1">
                    <a:lumMod val="50000"/>
                    <a:lumOff val="50000"/>
                  </a:schemeClr>
                </a:solidFill>
                <a:latin typeface="標楷體"/>
                <a:ea typeface="標楷體"/>
              </a:rPr>
              <a:t>有需要</a:t>
            </a:r>
            <a:r>
              <a:rPr lang="zh-TW" altLang="en-US" sz="1600" dirty="0" smtClean="0">
                <a:solidFill>
                  <a:schemeClr val="tx1">
                    <a:lumMod val="50000"/>
                    <a:lumOff val="50000"/>
                  </a:schemeClr>
                </a:solidFill>
                <a:latin typeface="標楷體"/>
                <a:ea typeface="標楷體"/>
              </a:rPr>
              <a:t>，請</a:t>
            </a:r>
            <a:r>
              <a:rPr lang="zh-TW" altLang="en-US" sz="1600" dirty="0">
                <a:solidFill>
                  <a:schemeClr val="tx1">
                    <a:lumMod val="50000"/>
                    <a:lumOff val="50000"/>
                  </a:schemeClr>
                </a:solidFill>
                <a:latin typeface="標楷體"/>
                <a:ea typeface="標楷體"/>
              </a:rPr>
              <a:t>臺南大學視障中心介入評估與晤談</a:t>
            </a:r>
            <a:r>
              <a:rPr lang="zh-TW" altLang="en-US" sz="1600" dirty="0" smtClean="0">
                <a:solidFill>
                  <a:schemeClr val="tx1">
                    <a:lumMod val="50000"/>
                    <a:lumOff val="50000"/>
                  </a:schemeClr>
                </a:solidFill>
                <a:latin typeface="標楷體"/>
                <a:ea typeface="標楷體"/>
              </a:rPr>
              <a:t>，俾使</a:t>
            </a:r>
            <a:r>
              <a:rPr lang="zh-TW" altLang="en-US" sz="1600" dirty="0">
                <a:solidFill>
                  <a:schemeClr val="tx1">
                    <a:lumMod val="50000"/>
                    <a:lumOff val="50000"/>
                  </a:schemeClr>
                </a:solidFill>
                <a:latin typeface="標楷體"/>
                <a:ea typeface="標楷體"/>
              </a:rPr>
              <a:t>學生適性安置</a:t>
            </a:r>
            <a:r>
              <a:rPr lang="zh-TW" altLang="en-US" sz="1600" dirty="0" smtClean="0">
                <a:solidFill>
                  <a:schemeClr val="tx1">
                    <a:lumMod val="50000"/>
                    <a:lumOff val="50000"/>
                  </a:schemeClr>
                </a:solidFill>
                <a:latin typeface="新細明體"/>
              </a:rPr>
              <a:t>。</a:t>
            </a:r>
            <a:endParaRPr lang="zh-TW" altLang="en-US" sz="1600" dirty="0">
              <a:solidFill>
                <a:schemeClr val="tx1">
                  <a:lumMod val="50000"/>
                  <a:lumOff val="50000"/>
                </a:schemeClr>
              </a:solidFill>
              <a:latin typeface="標楷體" panose="03000509000000000000" pitchFamily="65" charset="-120"/>
              <a:ea typeface="標楷體" panose="03000509000000000000" pitchFamily="65" charset="-120"/>
            </a:endParaRPr>
          </a:p>
        </p:txBody>
      </p:sp>
      <p:sp>
        <p:nvSpPr>
          <p:cNvPr id="25" name="TextBox 18"/>
          <p:cNvSpPr txBox="1"/>
          <p:nvPr/>
        </p:nvSpPr>
        <p:spPr>
          <a:xfrm>
            <a:off x="2794391" y="1412776"/>
            <a:ext cx="6203585" cy="2017677"/>
          </a:xfrm>
          <a:prstGeom prst="rect">
            <a:avLst/>
          </a:prstGeom>
          <a:noFill/>
        </p:spPr>
        <p:txBody>
          <a:bodyPr wrap="square" lIns="96210" tIns="48106" rIns="96210" bIns="48106" rtlCol="0">
            <a:spAutoFit/>
          </a:bodyPr>
          <a:lstStyle/>
          <a:p>
            <a:pPr algn="just">
              <a:lnSpc>
                <a:spcPct val="130000"/>
              </a:lnSpc>
            </a:pPr>
            <a:r>
              <a:rPr lang="zh-TW" altLang="en-US" sz="2400" dirty="0" smtClean="0">
                <a:solidFill>
                  <a:schemeClr val="tx1">
                    <a:lumMod val="50000"/>
                    <a:lumOff val="50000"/>
                  </a:schemeClr>
                </a:solidFill>
                <a:latin typeface="標楷體" panose="03000509000000000000" pitchFamily="65" charset="-120"/>
                <a:ea typeface="標楷體" pitchFamily="65" charset="-120"/>
              </a:rPr>
              <a:t>針對視障生安置權益，會中決議，請聯合辦理區各分區縣市政府國中端，</a:t>
            </a:r>
            <a:r>
              <a:rPr lang="zh-TW" altLang="en-US" sz="2400" dirty="0">
                <a:solidFill>
                  <a:schemeClr val="tx1">
                    <a:lumMod val="50000"/>
                    <a:lumOff val="50000"/>
                  </a:schemeClr>
                </a:solidFill>
                <a:latin typeface="標楷體" panose="03000509000000000000" pitchFamily="65" charset="-120"/>
                <a:ea typeface="標楷體" pitchFamily="65" charset="-120"/>
              </a:rPr>
              <a:t>於視、聽、肢類學生</a:t>
            </a:r>
            <a:r>
              <a:rPr lang="zh-TW" altLang="en-US" sz="2400" dirty="0" smtClean="0">
                <a:solidFill>
                  <a:schemeClr val="tx1">
                    <a:lumMod val="50000"/>
                    <a:lumOff val="50000"/>
                  </a:schemeClr>
                </a:solidFill>
                <a:latin typeface="標楷體" panose="03000509000000000000" pitchFamily="65" charset="-120"/>
                <a:ea typeface="標楷體" pitchFamily="65" charset="-120"/>
              </a:rPr>
              <a:t>報名前，對學生</a:t>
            </a:r>
            <a:r>
              <a:rPr lang="zh-TW" altLang="en-US" sz="2400" dirty="0">
                <a:solidFill>
                  <a:schemeClr val="tx1">
                    <a:lumMod val="50000"/>
                    <a:lumOff val="50000"/>
                  </a:schemeClr>
                </a:solidFill>
                <a:latin typeface="標楷體" panose="03000509000000000000" pitchFamily="65" charset="-120"/>
                <a:ea typeface="標楷體" pitchFamily="65" charset="-120"/>
              </a:rPr>
              <a:t>及家長說明相關專門安置學校資訊。</a:t>
            </a:r>
            <a:endParaRPr lang="zh-CN" altLang="en-US" sz="2400" dirty="0">
              <a:solidFill>
                <a:schemeClr val="tx1">
                  <a:lumMod val="50000"/>
                  <a:lumOff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73949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40560" y="188640"/>
            <a:ext cx="3995936" cy="850106"/>
          </a:xfrm>
        </p:spPr>
        <p:txBody>
          <a:bodyPr>
            <a:normAutofit/>
          </a:bodyPr>
          <a:lstStyle/>
          <a:p>
            <a:r>
              <a:rPr lang="zh-TW" altLang="en-US" sz="3600" dirty="0">
                <a:latin typeface="華康康楷體W5" pitchFamily="65" charset="-120"/>
                <a:ea typeface="華康康楷體W5" pitchFamily="65" charset="-120"/>
              </a:rPr>
              <a:t>規劃說明</a:t>
            </a:r>
          </a:p>
        </p:txBody>
      </p:sp>
      <p:sp>
        <p:nvSpPr>
          <p:cNvPr id="21" name="Oval 4"/>
          <p:cNvSpPr>
            <a:spLocks noChangeArrowheads="1"/>
          </p:cNvSpPr>
          <p:nvPr/>
        </p:nvSpPr>
        <p:spPr bwMode="auto">
          <a:xfrm>
            <a:off x="179512" y="2646845"/>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408148" y="4458499"/>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384911" y="3329931"/>
            <a:ext cx="1905089" cy="928148"/>
          </a:xfrm>
          <a:prstGeom prst="rect">
            <a:avLst/>
          </a:prstGeom>
          <a:noFill/>
        </p:spPr>
        <p:txBody>
          <a:bodyPr wrap="square" lIns="96210" tIns="48106" rIns="96210" bIns="48106" rtlCol="0" anchor="ctr">
            <a:spAutoFit/>
          </a:bodyPr>
          <a:lstStyle/>
          <a:p>
            <a:r>
              <a:rPr lang="en-US" altLang="zh-TW" dirty="0">
                <a:solidFill>
                  <a:schemeClr val="bg1"/>
                </a:solidFill>
                <a:latin typeface="微软雅黑" panose="020B0503020204020204" pitchFamily="34" charset="-122"/>
                <a:ea typeface="華康康楷體W5"/>
              </a:rPr>
              <a:t>109 </a:t>
            </a:r>
            <a:r>
              <a:rPr lang="zh-TW" altLang="en-US" dirty="0">
                <a:solidFill>
                  <a:schemeClr val="bg1"/>
                </a:solidFill>
                <a:latin typeface="微软雅黑" panose="020B0503020204020204" pitchFamily="34" charset="-122"/>
                <a:ea typeface="華康康楷體W5"/>
              </a:rPr>
              <a:t>年臺北市十二年</a:t>
            </a:r>
            <a:r>
              <a:rPr lang="zh-TW" altLang="en-US" dirty="0" smtClean="0">
                <a:solidFill>
                  <a:schemeClr val="bg1"/>
                </a:solidFill>
                <a:latin typeface="微软雅黑" panose="020B0503020204020204" pitchFamily="34" charset="-122"/>
                <a:ea typeface="華康康楷體W5"/>
              </a:rPr>
              <a:t>適性</a:t>
            </a:r>
            <a:r>
              <a:rPr lang="zh-TW" altLang="en-US" dirty="0">
                <a:solidFill>
                  <a:schemeClr val="bg1"/>
                </a:solidFill>
                <a:latin typeface="微软雅黑" panose="020B0503020204020204" pitchFamily="34" charset="-122"/>
                <a:ea typeface="華康康楷體W5"/>
              </a:rPr>
              <a:t>就學安置協調</a:t>
            </a:r>
            <a:r>
              <a:rPr lang="zh-TW" altLang="en-US" dirty="0" smtClean="0">
                <a:solidFill>
                  <a:schemeClr val="bg1"/>
                </a:solidFill>
                <a:latin typeface="微软雅黑" panose="020B0503020204020204" pitchFamily="34" charset="-122"/>
                <a:ea typeface="華康康楷體W5"/>
              </a:rPr>
              <a:t>會決議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TextBox 18"/>
          <p:cNvSpPr txBox="1"/>
          <p:nvPr/>
        </p:nvSpPr>
        <p:spPr>
          <a:xfrm>
            <a:off x="2491874" y="1196752"/>
            <a:ext cx="6616630" cy="5050111"/>
          </a:xfrm>
          <a:prstGeom prst="rect">
            <a:avLst/>
          </a:prstGeom>
          <a:noFill/>
        </p:spPr>
        <p:txBody>
          <a:bodyPr wrap="square" lIns="96210" tIns="48106" rIns="96210" bIns="48106" rtlCol="0">
            <a:spAutoFit/>
          </a:bodyPr>
          <a:lstStyle/>
          <a:p>
            <a:pPr marL="342900" indent="-342900">
              <a:lnSpc>
                <a:spcPct val="130000"/>
              </a:lnSpc>
              <a:buFont typeface="Wingdings" panose="05000000000000000000" pitchFamily="2" charset="2"/>
              <a:buChar char="Ø"/>
            </a:pPr>
            <a:r>
              <a:rPr lang="zh-TW" altLang="en-US" sz="2500" dirty="0" smtClean="0">
                <a:latin typeface="標楷體" panose="03000509000000000000" pitchFamily="65" charset="-120"/>
                <a:ea typeface="標楷體" panose="03000509000000000000" pitchFamily="65" charset="-120"/>
              </a:rPr>
              <a:t>感官類學生適</a:t>
            </a:r>
            <a:r>
              <a:rPr lang="zh-TW" altLang="en-US" sz="2500" dirty="0">
                <a:latin typeface="標楷體" panose="03000509000000000000" pitchFamily="65" charset="-120"/>
                <a:ea typeface="標楷體" panose="03000509000000000000" pitchFamily="65" charset="-120"/>
              </a:rPr>
              <a:t>性安置，應</a:t>
            </a:r>
            <a:r>
              <a:rPr lang="zh-TW" altLang="en-US" sz="2500" dirty="0" smtClean="0">
                <a:latin typeface="標楷體" panose="03000509000000000000" pitchFamily="65" charset="-120"/>
                <a:ea typeface="標楷體" panose="03000509000000000000" pitchFamily="65" charset="-120"/>
              </a:rPr>
              <a:t>著重前</a:t>
            </a:r>
            <a:r>
              <a:rPr lang="zh-TW" altLang="en-US" sz="2500" dirty="0">
                <a:latin typeface="標楷體" panose="03000509000000000000" pitchFamily="65" charset="-120"/>
                <a:ea typeface="標楷體" panose="03000509000000000000" pitchFamily="65" charset="-120"/>
              </a:rPr>
              <a:t>端輔導機制，如：國中端報名應</a:t>
            </a:r>
            <a:r>
              <a:rPr lang="zh-TW" altLang="en-US" sz="2500" dirty="0" smtClean="0">
                <a:latin typeface="標楷體" panose="03000509000000000000" pitchFamily="65" charset="-120"/>
                <a:ea typeface="標楷體" panose="03000509000000000000" pitchFamily="65" charset="-120"/>
              </a:rPr>
              <a:t>提供家長</a:t>
            </a:r>
            <a:r>
              <a:rPr lang="zh-TW" altLang="en-US" sz="2500" dirty="0">
                <a:latin typeface="標楷體" panose="03000509000000000000" pitchFamily="65" charset="-120"/>
                <a:ea typeface="標楷體" panose="03000509000000000000" pitchFamily="65" charset="-120"/>
              </a:rPr>
              <a:t>及學生感官類安置完整資訊、縣市審查作業應留意是否有相關身份</a:t>
            </a:r>
            <a:r>
              <a:rPr lang="zh-TW" altLang="en-US" sz="2500" dirty="0" smtClean="0">
                <a:latin typeface="標楷體" panose="03000509000000000000" pitchFamily="65" charset="-120"/>
                <a:ea typeface="標楷體" panose="03000509000000000000" pitchFamily="65" charset="-120"/>
              </a:rPr>
              <a:t>學生。</a:t>
            </a:r>
            <a:endParaRPr lang="en-US" altLang="zh-TW" sz="2500" dirty="0" smtClean="0">
              <a:latin typeface="標楷體" panose="03000509000000000000" pitchFamily="65" charset="-120"/>
              <a:ea typeface="標楷體" panose="03000509000000000000" pitchFamily="65" charset="-120"/>
            </a:endParaRPr>
          </a:p>
          <a:p>
            <a:pPr marL="342900" indent="-342900">
              <a:lnSpc>
                <a:spcPct val="130000"/>
              </a:lnSpc>
              <a:buFont typeface="Wingdings" panose="05000000000000000000" pitchFamily="2" charset="2"/>
              <a:buChar char="Ø"/>
            </a:pPr>
            <a:r>
              <a:rPr lang="zh-TW" altLang="en-US" sz="2500" dirty="0" smtClean="0">
                <a:latin typeface="標楷體" panose="03000509000000000000" pitchFamily="65" charset="-120"/>
                <a:ea typeface="標楷體" panose="03000509000000000000" pitchFamily="65" charset="-120"/>
              </a:rPr>
              <a:t>縣市</a:t>
            </a:r>
            <a:r>
              <a:rPr lang="zh-TW" altLang="en-US" sz="2500" dirty="0">
                <a:latin typeface="標楷體" panose="03000509000000000000" pitchFamily="65" charset="-120"/>
                <a:ea typeface="標楷體" panose="03000509000000000000" pitchFamily="65" charset="-120"/>
              </a:rPr>
              <a:t>國中端應向視、聽障類學生及家長說明相關專門安置</a:t>
            </a:r>
            <a:r>
              <a:rPr lang="zh-TW" altLang="en-US" sz="2500" dirty="0" smtClean="0">
                <a:latin typeface="標楷體" panose="03000509000000000000" pitchFamily="65" charset="-120"/>
                <a:ea typeface="標楷體" panose="03000509000000000000" pitchFamily="65" charset="-120"/>
              </a:rPr>
              <a:t>學校資訊</a:t>
            </a:r>
            <a:r>
              <a:rPr lang="zh-TW" altLang="en-US" sz="2500" dirty="0">
                <a:latin typeface="標楷體" panose="03000509000000000000" pitchFamily="65" charset="-120"/>
                <a:ea typeface="標楷體" panose="03000509000000000000" pitchFamily="65" charset="-120"/>
              </a:rPr>
              <a:t>，並酌採家長及學生意願擇適合學生管道</a:t>
            </a:r>
            <a:r>
              <a:rPr lang="zh-TW" altLang="en-US" sz="2500" dirty="0" smtClean="0">
                <a:latin typeface="標楷體" panose="03000509000000000000" pitchFamily="65" charset="-120"/>
                <a:ea typeface="標楷體" panose="03000509000000000000" pitchFamily="65" charset="-120"/>
              </a:rPr>
              <a:t>報名</a:t>
            </a:r>
            <a:r>
              <a:rPr lang="zh-TW" altLang="en-US" sz="2500" dirty="0">
                <a:latin typeface="標楷體" panose="03000509000000000000" pitchFamily="65" charset="-120"/>
                <a:ea typeface="標楷體" panose="03000509000000000000" pitchFamily="65" charset="-120"/>
              </a:rPr>
              <a:t>。</a:t>
            </a:r>
            <a:endParaRPr lang="zh-CN" altLang="en-US" sz="2500" dirty="0">
              <a:latin typeface="標楷體" panose="03000509000000000000" pitchFamily="65" charset="-120"/>
              <a:ea typeface="標楷體" panose="03000509000000000000" pitchFamily="65" charset="-120"/>
            </a:endParaRPr>
          </a:p>
          <a:p>
            <a:pPr marL="342900" indent="-342900">
              <a:lnSpc>
                <a:spcPct val="130000"/>
              </a:lnSpc>
              <a:buFont typeface="Wingdings" panose="05000000000000000000" pitchFamily="2" charset="2"/>
              <a:buChar char="Ø"/>
            </a:pPr>
            <a:r>
              <a:rPr lang="zh-TW" altLang="en-US" sz="2500" dirty="0" smtClean="0">
                <a:latin typeface="標楷體" panose="03000509000000000000" pitchFamily="65" charset="-120"/>
                <a:ea typeface="標楷體" panose="03000509000000000000" pitchFamily="65" charset="-120"/>
              </a:rPr>
              <a:t>如</a:t>
            </a:r>
            <a:r>
              <a:rPr lang="zh-TW" altLang="en-US" sz="2500" dirty="0">
                <a:latin typeface="標楷體" panose="03000509000000000000" pitchFamily="65" charset="-120"/>
                <a:ea typeface="標楷體" panose="03000509000000000000" pitchFamily="65" charset="-120"/>
              </a:rPr>
              <a:t>學生就讀一般</a:t>
            </a:r>
            <a:r>
              <a:rPr lang="zh-TW" altLang="en-US" sz="2500" dirty="0" smtClean="0">
                <a:latin typeface="標楷體" panose="03000509000000000000" pitchFamily="65" charset="-120"/>
                <a:ea typeface="標楷體" panose="03000509000000000000" pitchFamily="65" charset="-120"/>
              </a:rPr>
              <a:t>特殊教育</a:t>
            </a:r>
            <a:r>
              <a:rPr lang="zh-TW" altLang="en-US" sz="2500" dirty="0">
                <a:latin typeface="標楷體" panose="03000509000000000000" pitchFamily="65" charset="-120"/>
                <a:ea typeface="標楷體" panose="03000509000000000000" pitchFamily="65" charset="-120"/>
              </a:rPr>
              <a:t>學校或一般高中產生不適應狀況，再由後端專案方式協商處理安置</a:t>
            </a:r>
            <a:r>
              <a:rPr lang="zh-TW" altLang="en-US" sz="2500" dirty="0" smtClean="0">
                <a:latin typeface="標楷體" panose="03000509000000000000" pitchFamily="65" charset="-120"/>
                <a:ea typeface="標楷體" panose="03000509000000000000" pitchFamily="65" charset="-120"/>
              </a:rPr>
              <a:t>學生</a:t>
            </a:r>
            <a:r>
              <a:rPr lang="zh-TW" altLang="en-US" sz="2500" dirty="0">
                <a:latin typeface="標楷體" panose="03000509000000000000" pitchFamily="65" charset="-120"/>
                <a:ea typeface="標楷體" panose="03000509000000000000" pitchFamily="65" charset="-120"/>
              </a:rPr>
              <a:t>至適合之感官類學校。</a:t>
            </a:r>
            <a:endParaRPr lang="zh-CN" altLang="en-US" sz="25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73949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76056" y="188640"/>
            <a:ext cx="3995936" cy="850106"/>
          </a:xfrm>
        </p:spPr>
        <p:txBody>
          <a:bodyPr>
            <a:normAutofit/>
          </a:bodyPr>
          <a:lstStyle/>
          <a:p>
            <a:r>
              <a:rPr lang="zh-TW" altLang="en-US" sz="3600" dirty="0" smtClean="0">
                <a:latin typeface="標楷體" panose="03000509000000000000" pitchFamily="65" charset="-120"/>
                <a:ea typeface="標楷體" panose="03000509000000000000" pitchFamily="65" charset="-120"/>
              </a:rPr>
              <a:t>規劃說明</a:t>
            </a:r>
            <a:endParaRPr lang="zh-TW" altLang="en-US" sz="3600" dirty="0">
              <a:latin typeface="標楷體" panose="03000509000000000000" pitchFamily="65" charset="-120"/>
              <a:ea typeface="標楷體" panose="03000509000000000000" pitchFamily="65" charset="-120"/>
            </a:endParaRPr>
          </a:p>
        </p:txBody>
      </p:sp>
      <p:sp>
        <p:nvSpPr>
          <p:cNvPr id="21" name="Oval 4"/>
          <p:cNvSpPr>
            <a:spLocks noChangeArrowheads="1"/>
          </p:cNvSpPr>
          <p:nvPr/>
        </p:nvSpPr>
        <p:spPr bwMode="auto">
          <a:xfrm>
            <a:off x="473892" y="2204864"/>
            <a:ext cx="2215003" cy="2294323"/>
          </a:xfrm>
          <a:prstGeom prst="ellipse">
            <a:avLst/>
          </a:prstGeom>
          <a:solidFill>
            <a:schemeClr val="accent1"/>
          </a:solidFill>
          <a:ln w="12700">
            <a:noFill/>
            <a:round/>
          </a:ln>
          <a:effectLst/>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2" name="Oval 4"/>
          <p:cNvSpPr>
            <a:spLocks noChangeArrowheads="1"/>
          </p:cNvSpPr>
          <p:nvPr/>
        </p:nvSpPr>
        <p:spPr bwMode="auto">
          <a:xfrm>
            <a:off x="702528" y="4005064"/>
            <a:ext cx="1757729" cy="482669"/>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3" name="TextBox 9"/>
          <p:cNvSpPr txBox="1"/>
          <p:nvPr/>
        </p:nvSpPr>
        <p:spPr>
          <a:xfrm>
            <a:off x="611560" y="2655901"/>
            <a:ext cx="1905089" cy="1205147"/>
          </a:xfrm>
          <a:prstGeom prst="rect">
            <a:avLst/>
          </a:prstGeom>
          <a:noFill/>
        </p:spPr>
        <p:txBody>
          <a:bodyPr wrap="square" lIns="96210" tIns="48106" rIns="96210" bIns="48106" rtlCol="0" anchor="ctr">
            <a:spAutoFit/>
          </a:bodyPr>
          <a:lstStyle/>
          <a:p>
            <a:pPr algn="just"/>
            <a:r>
              <a:rPr lang="zh-TW" altLang="en-US" dirty="0">
                <a:solidFill>
                  <a:schemeClr val="bg1"/>
                </a:solidFill>
                <a:latin typeface="微软雅黑" panose="020B0503020204020204" pitchFamily="34" charset="-122"/>
                <a:ea typeface="華康康楷體W5"/>
              </a:rPr>
              <a:t> </a:t>
            </a:r>
            <a:r>
              <a:rPr lang="en-US" altLang="zh-TW" dirty="0">
                <a:solidFill>
                  <a:schemeClr val="bg1"/>
                </a:solidFill>
                <a:latin typeface="微软雅黑" panose="020B0503020204020204" pitchFamily="34" charset="-122"/>
                <a:ea typeface="華康康楷體W5"/>
              </a:rPr>
              <a:t>110 </a:t>
            </a:r>
            <a:r>
              <a:rPr lang="zh-TW" altLang="en-US" dirty="0">
                <a:solidFill>
                  <a:schemeClr val="bg1"/>
                </a:solidFill>
                <a:latin typeface="微软雅黑" panose="020B0503020204020204" pitchFamily="34" charset="-122"/>
                <a:ea typeface="華康康楷體W5"/>
              </a:rPr>
              <a:t>學年度視聽障學生適性輔導</a:t>
            </a:r>
          </a:p>
          <a:p>
            <a:r>
              <a:rPr lang="zh-TW" altLang="en-US" dirty="0">
                <a:solidFill>
                  <a:schemeClr val="bg1"/>
                </a:solidFill>
                <a:latin typeface="微软雅黑" panose="020B0503020204020204" pitchFamily="34" charset="-122"/>
                <a:ea typeface="華康康楷體W5"/>
              </a:rPr>
              <a:t>安置跨區協調會決議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TextBox 18"/>
          <p:cNvSpPr txBox="1"/>
          <p:nvPr/>
        </p:nvSpPr>
        <p:spPr>
          <a:xfrm>
            <a:off x="2778283" y="1340768"/>
            <a:ext cx="6203585" cy="4578378"/>
          </a:xfrm>
          <a:prstGeom prst="rect">
            <a:avLst/>
          </a:prstGeom>
          <a:noFill/>
        </p:spPr>
        <p:txBody>
          <a:bodyPr wrap="square" lIns="96210" tIns="48106" rIns="96210" bIns="48106" rtlCol="0">
            <a:spAutoFit/>
          </a:bodyPr>
          <a:lstStyle/>
          <a:p>
            <a:pPr marL="342900" indent="-342900" algn="just">
              <a:lnSpc>
                <a:spcPct val="130000"/>
              </a:lnSpc>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應於</a:t>
            </a:r>
            <a:r>
              <a:rPr lang="zh-TW" altLang="en-US" sz="2800" dirty="0">
                <a:latin typeface="標楷體" panose="03000509000000000000" pitchFamily="65" charset="-120"/>
                <a:ea typeface="標楷體" panose="03000509000000000000" pitchFamily="65" charset="-120"/>
              </a:rPr>
              <a:t>聯合辦理區簡章</a:t>
            </a:r>
            <a:r>
              <a:rPr lang="zh-TW" altLang="en-US" sz="2800" dirty="0" smtClean="0">
                <a:latin typeface="標楷體" panose="03000509000000000000" pitchFamily="65" charset="-120"/>
                <a:ea typeface="標楷體" panose="03000509000000000000" pitchFamily="65" charset="-120"/>
              </a:rPr>
              <a:t>修訂時，</a:t>
            </a:r>
            <a:r>
              <a:rPr lang="zh-TW" altLang="en-US" sz="2800" dirty="0">
                <a:latin typeface="標楷體" panose="03000509000000000000" pitchFamily="65" charset="-120"/>
                <a:ea typeface="標楷體" panose="03000509000000000000" pitchFamily="65" charset="-120"/>
              </a:rPr>
              <a:t>加強說明</a:t>
            </a:r>
            <a:r>
              <a:rPr lang="zh-TW" altLang="en-US" sz="2800" dirty="0" smtClean="0">
                <a:latin typeface="標楷體" panose="03000509000000000000" pitchFamily="65" charset="-120"/>
                <a:ea typeface="標楷體" panose="03000509000000000000" pitchFamily="65" charset="-120"/>
              </a:rPr>
              <a:t>視、聽、肢</a:t>
            </a:r>
            <a:r>
              <a:rPr lang="zh-TW" altLang="en-US" sz="2800" dirty="0">
                <a:latin typeface="標楷體" panose="03000509000000000000" pitchFamily="65" charset="-120"/>
                <a:ea typeface="標楷體" panose="03000509000000000000" pitchFamily="65" charset="-120"/>
              </a:rPr>
              <a:t>障類學生專門學校資訊</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342900" indent="-342900" algn="just">
              <a:lnSpc>
                <a:spcPct val="130000"/>
              </a:lnSpc>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總召學校國立和美實驗學校辦理</a:t>
            </a:r>
            <a:r>
              <a:rPr lang="en-US" altLang="zh-TW" sz="2800" dirty="0" smtClean="0">
                <a:latin typeface="標楷體" panose="03000509000000000000" pitchFamily="65" charset="-120"/>
                <a:ea typeface="標楷體" panose="03000509000000000000" pitchFamily="65" charset="-120"/>
              </a:rPr>
              <a:t>110</a:t>
            </a:r>
            <a:r>
              <a:rPr lang="zh-TW" altLang="en-US" sz="2800" dirty="0" smtClean="0">
                <a:latin typeface="標楷體" panose="03000509000000000000" pitchFamily="65" charset="-120"/>
                <a:ea typeface="標楷體" panose="03000509000000000000" pitchFamily="65" charset="-120"/>
              </a:rPr>
              <a:t>學年</a:t>
            </a:r>
            <a:r>
              <a:rPr lang="zh-TW" altLang="en-US" sz="2800" dirty="0">
                <a:latin typeface="標楷體" panose="03000509000000000000" pitchFamily="65" charset="-120"/>
                <a:ea typeface="標楷體" panose="03000509000000000000" pitchFamily="65" charset="-120"/>
              </a:rPr>
              <a:t>度</a:t>
            </a:r>
            <a:r>
              <a:rPr lang="zh-TW" altLang="en-US" sz="2800" dirty="0" smtClean="0">
                <a:latin typeface="標楷體" panose="03000509000000000000" pitchFamily="65" charset="-120"/>
                <a:ea typeface="標楷體" panose="03000509000000000000" pitchFamily="65" charset="-120"/>
              </a:rPr>
              <a:t>身心</a:t>
            </a:r>
            <a:r>
              <a:rPr lang="zh-TW" altLang="en-US" sz="2800" dirty="0">
                <a:latin typeface="標楷體" panose="03000509000000000000" pitchFamily="65" charset="-120"/>
                <a:ea typeface="標楷體" panose="03000509000000000000" pitchFamily="65" charset="-120"/>
              </a:rPr>
              <a:t>障礙學生適性輔導安置簡章宣導</a:t>
            </a:r>
            <a:r>
              <a:rPr lang="zh-TW" altLang="en-US" sz="2800" dirty="0" smtClean="0">
                <a:latin typeface="標楷體" panose="03000509000000000000" pitchFamily="65" charset="-120"/>
                <a:ea typeface="標楷體" panose="03000509000000000000" pitchFamily="65" charset="-120"/>
              </a:rPr>
              <a:t>說明會</a:t>
            </a:r>
            <a:r>
              <a:rPr lang="zh-TW" altLang="en-US" sz="2800" dirty="0">
                <a:latin typeface="標楷體" panose="03000509000000000000" pitchFamily="65" charset="-120"/>
                <a:ea typeface="標楷體" panose="03000509000000000000" pitchFamily="65" charset="-120"/>
              </a:rPr>
              <a:t>後，將感官類安置資訊轉知各</a:t>
            </a:r>
            <a:r>
              <a:rPr lang="zh-TW" altLang="en-US" sz="2800" dirty="0" smtClean="0">
                <a:latin typeface="標楷體" panose="03000509000000000000" pitchFamily="65" charset="-120"/>
                <a:ea typeface="標楷體" panose="03000509000000000000" pitchFamily="65" charset="-120"/>
              </a:rPr>
              <a:t>縣市</a:t>
            </a:r>
            <a:r>
              <a:rPr lang="zh-TW" altLang="en-US" sz="2800" dirty="0">
                <a:latin typeface="標楷體" panose="03000509000000000000" pitchFamily="65" charset="-120"/>
                <a:ea typeface="標楷體" panose="03000509000000000000" pitchFamily="65" charset="-120"/>
              </a:rPr>
              <a:t>政府並請各縣市政府函轉國中小。 </a:t>
            </a:r>
            <a:endParaRPr lang="zh-CN"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78046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1698</Words>
  <Application>Microsoft Office PowerPoint</Application>
  <PresentationFormat>如螢幕大小 (4:3)</PresentationFormat>
  <Paragraphs>170</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 110學年度身心障礙學生適性輔導安置規劃說明 </vt:lpstr>
      <vt:lpstr>大綱</vt:lpstr>
      <vt:lpstr>前言-緣起一</vt:lpstr>
      <vt:lpstr>前言-緣起一</vt:lpstr>
      <vt:lpstr>前言-緣起二</vt:lpstr>
      <vt:lpstr>規劃說明</vt:lpstr>
      <vt:lpstr>規劃說明</vt:lpstr>
      <vt:lpstr>規劃說明</vt:lpstr>
      <vt:lpstr>規劃說明</vt:lpstr>
      <vt:lpstr>規劃說明：自辦區跨區原則</vt:lpstr>
      <vt:lpstr>前言-自辦區跨區原則</vt:lpstr>
      <vt:lpstr>前言-自辦區跨區原則</vt:lpstr>
      <vt:lpstr>前言-自辦區跨區原則</vt:lpstr>
      <vt:lpstr>前言-自辦區跨區原則</vt:lpstr>
      <vt:lpstr>規劃說明-志願試探前</vt:lpstr>
      <vt:lpstr>規劃說明-志願試探前</vt:lpstr>
      <vt:lpstr>PowerPoint 簡報</vt:lpstr>
      <vt:lpstr>規劃說明-志願試探</vt:lpstr>
      <vt:lpstr>規劃說明-志願試探</vt:lpstr>
      <vt:lpstr>規劃說明-志願試探後</vt:lpstr>
      <vt:lpstr>規劃說明-就讀後</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109學年度身心障礙學生 適性輔導安置宣導說明會</dc:title>
  <dc:creator>HIRO</dc:creator>
  <cp:lastModifiedBy>nhesHPnb02</cp:lastModifiedBy>
  <cp:revision>101</cp:revision>
  <dcterms:created xsi:type="dcterms:W3CDTF">2019-11-16T14:18:41Z</dcterms:created>
  <dcterms:modified xsi:type="dcterms:W3CDTF">2020-12-02T03:02:22Z</dcterms:modified>
</cp:coreProperties>
</file>